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Telegraf Bold" charset="1" panose="00000800000000000000"/>
      <p:regular r:id="rId18"/>
    </p:embeddedFont>
    <p:embeddedFont>
      <p:font typeface="DM Sans" charset="1" panose="00000000000000000000"/>
      <p:regular r:id="rId19"/>
    </p:embeddedFont>
    <p:embeddedFont>
      <p:font typeface="Telegraf" charset="1" panose="00000500000000000000"/>
      <p:regular r:id="rId20"/>
    </p:embeddedFont>
    <p:embeddedFont>
      <p:font typeface="Canva Sans Bold" charset="1" panose="020B0803030501040103"/>
      <p:regular r:id="rId21"/>
    </p:embeddedFont>
    <p:embeddedFont>
      <p:font typeface="DM Sans Bold" charset="1" panose="00000000000000000000"/>
      <p:regular r:id="rId2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jpeg>
</file>

<file path=ppt/media/image2.svg>
</file>

<file path=ppt/media/image3.png>
</file>

<file path=ppt/media/image4.png>
</file>

<file path=ppt/media/image5.svg>
</file>

<file path=ppt/media/image6.png>
</file>

<file path=ppt/media/image7.png>
</file>

<file path=ppt/media/image8.jpe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6.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3.png" Type="http://schemas.openxmlformats.org/officeDocument/2006/relationships/image"/><Relationship Id="rId7" Target="../media/image17.png" Type="http://schemas.openxmlformats.org/officeDocument/2006/relationships/image"/><Relationship Id="rId8" Target="../media/image18.jpeg" Type="http://schemas.openxmlformats.org/officeDocument/2006/relationships/image"/><Relationship Id="rId9" Target="../media/image19.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6.png" Type="http://schemas.openxmlformats.org/officeDocument/2006/relationships/image"/><Relationship Id="rId7" Target="../media/image7.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8.jpe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9.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4.png" Type="http://schemas.openxmlformats.org/officeDocument/2006/relationships/image"/><Relationship Id="rId5" Target="../media/image5.svg" Type="http://schemas.openxmlformats.org/officeDocument/2006/relationships/image"/><Relationship Id="rId6" Target="../media/image11.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2.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13.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14.pn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826880"/>
            <a:ext cx="376938" cy="434625"/>
          </a:xfrm>
          <a:custGeom>
            <a:avLst/>
            <a:gdLst/>
            <a:ahLst/>
            <a:cxnLst/>
            <a:rect r="r" b="b" t="t" l="l"/>
            <a:pathLst>
              <a:path h="434625" w="376938">
                <a:moveTo>
                  <a:pt x="0" y="0"/>
                </a:moveTo>
                <a:lnTo>
                  <a:pt x="376938" y="0"/>
                </a:lnTo>
                <a:lnTo>
                  <a:pt x="376938" y="434624"/>
                </a:lnTo>
                <a:lnTo>
                  <a:pt x="0" y="434624"/>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158236" y="1028700"/>
            <a:ext cx="8101064" cy="810106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F4ECCB"/>
              </a:solidFill>
              <a:prstDash val="solid"/>
              <a:miter/>
            </a:ln>
          </p:spPr>
        </p:sp>
        <p:sp>
          <p:nvSpPr>
            <p:cNvPr name="TextBox 5" id="5"/>
            <p:cNvSpPr txBox="true"/>
            <p:nvPr/>
          </p:nvSpPr>
          <p:spPr>
            <a:xfrm>
              <a:off x="76200" y="104775"/>
              <a:ext cx="660400" cy="631825"/>
            </a:xfrm>
            <a:prstGeom prst="rect">
              <a:avLst/>
            </a:prstGeom>
          </p:spPr>
          <p:txBody>
            <a:bodyPr anchor="ctr" rtlCol="false" tIns="50800" lIns="50800" bIns="50800" rIns="50800"/>
            <a:lstStyle/>
            <a:p>
              <a:pPr algn="ctr">
                <a:lnSpc>
                  <a:spcPts val="1854"/>
                </a:lnSpc>
              </a:pPr>
            </a:p>
          </p:txBody>
        </p:sp>
      </p:grpSp>
      <p:grpSp>
        <p:nvGrpSpPr>
          <p:cNvPr name="Group 6" id="6"/>
          <p:cNvGrpSpPr/>
          <p:nvPr/>
        </p:nvGrpSpPr>
        <p:grpSpPr>
          <a:xfrm rot="0">
            <a:off x="9509285" y="1577616"/>
            <a:ext cx="7131767" cy="7131767"/>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0" t="0" r="0" b="0"/>
              </a:stretch>
            </a:blipFill>
          </p:spPr>
        </p:sp>
      </p:grpSp>
      <p:grpSp>
        <p:nvGrpSpPr>
          <p:cNvPr name="Group 8" id="8"/>
          <p:cNvGrpSpPr/>
          <p:nvPr/>
        </p:nvGrpSpPr>
        <p:grpSpPr>
          <a:xfrm rot="0">
            <a:off x="14971803" y="1227793"/>
            <a:ext cx="1802849" cy="1802849"/>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7457"/>
            </a:solidFill>
          </p:spPr>
        </p:sp>
        <p:sp>
          <p:nvSpPr>
            <p:cNvPr name="TextBox 10" id="10"/>
            <p:cNvSpPr txBox="true"/>
            <p:nvPr/>
          </p:nvSpPr>
          <p:spPr>
            <a:xfrm>
              <a:off x="76200" y="104775"/>
              <a:ext cx="660400" cy="631825"/>
            </a:xfrm>
            <a:prstGeom prst="rect">
              <a:avLst/>
            </a:prstGeom>
          </p:spPr>
          <p:txBody>
            <a:bodyPr anchor="ctr" rtlCol="false" tIns="50800" lIns="50800" bIns="50800" rIns="50800"/>
            <a:lstStyle/>
            <a:p>
              <a:pPr algn="ctr">
                <a:lnSpc>
                  <a:spcPts val="1854"/>
                </a:lnSpc>
              </a:pPr>
            </a:p>
          </p:txBody>
        </p:sp>
      </p:grpSp>
      <p:grpSp>
        <p:nvGrpSpPr>
          <p:cNvPr name="Group 11" id="11"/>
          <p:cNvGrpSpPr/>
          <p:nvPr/>
        </p:nvGrpSpPr>
        <p:grpSpPr>
          <a:xfrm rot="0">
            <a:off x="9642884" y="7154188"/>
            <a:ext cx="749024" cy="749024"/>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27457"/>
            </a:solidFill>
          </p:spPr>
        </p:sp>
        <p:sp>
          <p:nvSpPr>
            <p:cNvPr name="TextBox 13" id="13"/>
            <p:cNvSpPr txBox="true"/>
            <p:nvPr/>
          </p:nvSpPr>
          <p:spPr>
            <a:xfrm>
              <a:off x="76200" y="104775"/>
              <a:ext cx="660400" cy="631825"/>
            </a:xfrm>
            <a:prstGeom prst="rect">
              <a:avLst/>
            </a:prstGeom>
          </p:spPr>
          <p:txBody>
            <a:bodyPr anchor="ctr" rtlCol="false" tIns="50800" lIns="50800" bIns="50800" rIns="50800"/>
            <a:lstStyle/>
            <a:p>
              <a:pPr algn="ctr">
                <a:lnSpc>
                  <a:spcPts val="1854"/>
                </a:lnSpc>
              </a:pPr>
            </a:p>
          </p:txBody>
        </p:sp>
      </p:grpSp>
      <p:sp>
        <p:nvSpPr>
          <p:cNvPr name="Freeform 14" id="14"/>
          <p:cNvSpPr/>
          <p:nvPr/>
        </p:nvSpPr>
        <p:spPr>
          <a:xfrm flipH="false" flipV="false" rot="0">
            <a:off x="13958427" y="9129764"/>
            <a:ext cx="5632449" cy="1907807"/>
          </a:xfrm>
          <a:custGeom>
            <a:avLst/>
            <a:gdLst/>
            <a:ahLst/>
            <a:cxnLst/>
            <a:rect r="r" b="b" t="t" l="l"/>
            <a:pathLst>
              <a:path h="1907807" w="5632449">
                <a:moveTo>
                  <a:pt x="0" y="0"/>
                </a:moveTo>
                <a:lnTo>
                  <a:pt x="5632449" y="0"/>
                </a:lnTo>
                <a:lnTo>
                  <a:pt x="5632449" y="1907807"/>
                </a:lnTo>
                <a:lnTo>
                  <a:pt x="0" y="19078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5" id="15"/>
          <p:cNvSpPr txBox="true"/>
          <p:nvPr/>
        </p:nvSpPr>
        <p:spPr>
          <a:xfrm rot="0">
            <a:off x="850568" y="2262997"/>
            <a:ext cx="8467707" cy="1452170"/>
          </a:xfrm>
          <a:prstGeom prst="rect">
            <a:avLst/>
          </a:prstGeom>
        </p:spPr>
        <p:txBody>
          <a:bodyPr anchor="t" rtlCol="false" tIns="0" lIns="0" bIns="0" rIns="0">
            <a:spAutoFit/>
          </a:bodyPr>
          <a:lstStyle/>
          <a:p>
            <a:pPr algn="just">
              <a:lnSpc>
                <a:spcPts val="11286"/>
              </a:lnSpc>
            </a:pPr>
            <a:r>
              <a:rPr lang="en-US" sz="8061" b="true">
                <a:solidFill>
                  <a:srgbClr val="F4ECCB"/>
                </a:solidFill>
                <a:latin typeface="Telegraf Bold"/>
                <a:ea typeface="Telegraf Bold"/>
                <a:cs typeface="Telegraf Bold"/>
                <a:sym typeface="Telegraf Bold"/>
              </a:rPr>
              <a:t>Blockchain base </a:t>
            </a:r>
          </a:p>
        </p:txBody>
      </p:sp>
      <p:sp>
        <p:nvSpPr>
          <p:cNvPr name="TextBox 16" id="16"/>
          <p:cNvSpPr txBox="true"/>
          <p:nvPr/>
        </p:nvSpPr>
        <p:spPr>
          <a:xfrm rot="0">
            <a:off x="850568" y="3515142"/>
            <a:ext cx="7233789" cy="2401436"/>
          </a:xfrm>
          <a:prstGeom prst="rect">
            <a:avLst/>
          </a:prstGeom>
        </p:spPr>
        <p:txBody>
          <a:bodyPr anchor="t" rtlCol="false" tIns="0" lIns="0" bIns="0" rIns="0">
            <a:spAutoFit/>
          </a:bodyPr>
          <a:lstStyle/>
          <a:p>
            <a:pPr algn="just">
              <a:lnSpc>
                <a:spcPts val="9403"/>
              </a:lnSpc>
            </a:pPr>
            <a:r>
              <a:rPr lang="en-US" sz="6716" b="true">
                <a:solidFill>
                  <a:srgbClr val="F4ECCB"/>
                </a:solidFill>
                <a:latin typeface="Telegraf Bold"/>
                <a:ea typeface="Telegraf Bold"/>
                <a:cs typeface="Telegraf Bold"/>
                <a:sym typeface="Telegraf Bold"/>
              </a:rPr>
              <a:t>Crypto currency</a:t>
            </a:r>
          </a:p>
          <a:p>
            <a:pPr algn="just">
              <a:lnSpc>
                <a:spcPts val="9403"/>
              </a:lnSpc>
            </a:pPr>
            <a:r>
              <a:rPr lang="en-US" sz="6716" b="true">
                <a:solidFill>
                  <a:srgbClr val="F4ECCB"/>
                </a:solidFill>
                <a:latin typeface="Telegraf Bold"/>
                <a:ea typeface="Telegraf Bold"/>
                <a:cs typeface="Telegraf Bold"/>
                <a:sym typeface="Telegraf Bold"/>
              </a:rPr>
              <a:t>platform</a:t>
            </a:r>
          </a:p>
        </p:txBody>
      </p:sp>
      <p:sp>
        <p:nvSpPr>
          <p:cNvPr name="TextBox 17" id="17"/>
          <p:cNvSpPr txBox="true"/>
          <p:nvPr/>
        </p:nvSpPr>
        <p:spPr>
          <a:xfrm rot="0">
            <a:off x="676033" y="6501184"/>
            <a:ext cx="6317705" cy="1344110"/>
          </a:xfrm>
          <a:prstGeom prst="rect">
            <a:avLst/>
          </a:prstGeom>
        </p:spPr>
        <p:txBody>
          <a:bodyPr anchor="t" rtlCol="false" tIns="0" lIns="0" bIns="0" rIns="0">
            <a:spAutoFit/>
          </a:bodyPr>
          <a:lstStyle/>
          <a:p>
            <a:pPr algn="just">
              <a:lnSpc>
                <a:spcPts val="1767"/>
              </a:lnSpc>
            </a:pPr>
            <a:r>
              <a:rPr lang="en-US" sz="1716" spc="-60">
                <a:solidFill>
                  <a:srgbClr val="F4ECCB"/>
                </a:solidFill>
                <a:latin typeface="DM Sans"/>
                <a:ea typeface="DM Sans"/>
                <a:cs typeface="DM Sans"/>
                <a:sym typeface="DM Sans"/>
              </a:rPr>
              <a:t>Blockchain is a technology that keeps a record of transactions on many computers at the same time.</a:t>
            </a:r>
          </a:p>
          <a:p>
            <a:pPr algn="just">
              <a:lnSpc>
                <a:spcPts val="1767"/>
              </a:lnSpc>
            </a:pPr>
            <a:r>
              <a:rPr lang="en-US" sz="1716" spc="-60">
                <a:solidFill>
                  <a:srgbClr val="F4ECCB"/>
                </a:solidFill>
                <a:latin typeface="DM Sans"/>
                <a:ea typeface="DM Sans"/>
                <a:cs typeface="DM Sans"/>
                <a:sym typeface="DM Sans"/>
              </a:rPr>
              <a:t>These records, called blocks, are connected like a chain, making it secure and hard to change and Cryptocurrency is a type of digital money that uses blockchain technology to work.</a:t>
            </a:r>
          </a:p>
          <a:p>
            <a:pPr algn="just" marL="0" indent="0" lvl="0">
              <a:lnSpc>
                <a:spcPts val="1767"/>
              </a:lnSpc>
              <a:spcBef>
                <a:spcPct val="0"/>
              </a:spcBef>
            </a:pPr>
          </a:p>
        </p:txBody>
      </p:sp>
      <p:sp>
        <p:nvSpPr>
          <p:cNvPr name="Freeform 18" id="18"/>
          <p:cNvSpPr/>
          <p:nvPr/>
        </p:nvSpPr>
        <p:spPr>
          <a:xfrm flipH="true" flipV="false" rot="0">
            <a:off x="-837492" y="-879107"/>
            <a:ext cx="5632449" cy="1907807"/>
          </a:xfrm>
          <a:custGeom>
            <a:avLst/>
            <a:gdLst/>
            <a:ahLst/>
            <a:cxnLst/>
            <a:rect r="r" b="b" t="t" l="l"/>
            <a:pathLst>
              <a:path h="1907807" w="5632449">
                <a:moveTo>
                  <a:pt x="5632450" y="0"/>
                </a:moveTo>
                <a:lnTo>
                  <a:pt x="0" y="0"/>
                </a:lnTo>
                <a:lnTo>
                  <a:pt x="0" y="1907807"/>
                </a:lnTo>
                <a:lnTo>
                  <a:pt x="5632450" y="1907807"/>
                </a:lnTo>
                <a:lnTo>
                  <a:pt x="563245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AutoShape 19" id="19"/>
          <p:cNvSpPr/>
          <p:nvPr/>
        </p:nvSpPr>
        <p:spPr>
          <a:xfrm>
            <a:off x="676033" y="6111716"/>
            <a:ext cx="6492240" cy="0"/>
          </a:xfrm>
          <a:prstGeom prst="line">
            <a:avLst/>
          </a:prstGeom>
          <a:ln cap="flat" w="38100">
            <a:solidFill>
              <a:srgbClr val="FFFFFF"/>
            </a:solidFill>
            <a:prstDash val="solid"/>
            <a:headEnd type="none" len="sm" w="sm"/>
            <a:tailEnd type="none" len="sm" w="sm"/>
          </a:ln>
        </p:spPr>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grpSp>
        <p:nvGrpSpPr>
          <p:cNvPr name="Group 2" id="2"/>
          <p:cNvGrpSpPr/>
          <p:nvPr/>
        </p:nvGrpSpPr>
        <p:grpSpPr>
          <a:xfrm rot="0">
            <a:off x="13320187" y="2082841"/>
            <a:ext cx="3939113" cy="3939113"/>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812800" y="0"/>
                  </a:moveTo>
                  <a:lnTo>
                    <a:pt x="0" y="0"/>
                  </a:lnTo>
                  <a:lnTo>
                    <a:pt x="0" y="624840"/>
                  </a:lnTo>
                  <a:lnTo>
                    <a:pt x="157480" y="624840"/>
                  </a:lnTo>
                  <a:lnTo>
                    <a:pt x="157480" y="812800"/>
                  </a:lnTo>
                  <a:lnTo>
                    <a:pt x="463550" y="624840"/>
                  </a:lnTo>
                  <a:lnTo>
                    <a:pt x="812800" y="624840"/>
                  </a:lnTo>
                  <a:lnTo>
                    <a:pt x="812800" y="0"/>
                  </a:lnTo>
                  <a:close/>
                </a:path>
              </a:pathLst>
            </a:custGeom>
            <a:blipFill>
              <a:blip r:embed="rId2"/>
              <a:stretch>
                <a:fillRect l="0" t="-4642" r="0" b="0"/>
              </a:stretch>
            </a:blipFill>
          </p:spPr>
        </p:sp>
      </p:grpSp>
      <p:sp>
        <p:nvSpPr>
          <p:cNvPr name="TextBox 4" id="4"/>
          <p:cNvSpPr txBox="true"/>
          <p:nvPr/>
        </p:nvSpPr>
        <p:spPr>
          <a:xfrm rot="0">
            <a:off x="1028700" y="1106496"/>
            <a:ext cx="12000763" cy="1110525"/>
          </a:xfrm>
          <a:prstGeom prst="rect">
            <a:avLst/>
          </a:prstGeom>
        </p:spPr>
        <p:txBody>
          <a:bodyPr anchor="t" rtlCol="false" tIns="0" lIns="0" bIns="0" rIns="0">
            <a:spAutoFit/>
          </a:bodyPr>
          <a:lstStyle/>
          <a:p>
            <a:pPr algn="ctr">
              <a:lnSpc>
                <a:spcPts val="9139"/>
              </a:lnSpc>
            </a:pPr>
            <a:r>
              <a:rPr lang="en-US" sz="6528" b="true">
                <a:solidFill>
                  <a:srgbClr val="F4ECCB"/>
                </a:solidFill>
                <a:latin typeface="Canva Sans Bold"/>
                <a:ea typeface="Canva Sans Bold"/>
                <a:cs typeface="Canva Sans Bold"/>
                <a:sym typeface="Canva Sans Bold"/>
              </a:rPr>
              <a:t>Enhanced Security Measures</a:t>
            </a:r>
          </a:p>
        </p:txBody>
      </p:sp>
      <p:sp>
        <p:nvSpPr>
          <p:cNvPr name="TextBox 5" id="5"/>
          <p:cNvSpPr txBox="true"/>
          <p:nvPr/>
        </p:nvSpPr>
        <p:spPr>
          <a:xfrm rot="0">
            <a:off x="559254" y="2730944"/>
            <a:ext cx="10302942" cy="3018216"/>
          </a:xfrm>
          <a:prstGeom prst="rect">
            <a:avLst/>
          </a:prstGeom>
        </p:spPr>
        <p:txBody>
          <a:bodyPr anchor="t" rtlCol="false" tIns="0" lIns="0" bIns="0" rIns="0">
            <a:spAutoFit/>
          </a:bodyPr>
          <a:lstStyle/>
          <a:p>
            <a:pPr algn="l">
              <a:lnSpc>
                <a:spcPts val="3499"/>
              </a:lnSpc>
            </a:pPr>
            <a:r>
              <a:rPr lang="en-US" sz="2499" b="true">
                <a:solidFill>
                  <a:srgbClr val="F4ECCB"/>
                </a:solidFill>
                <a:latin typeface="Canva Sans Bold"/>
                <a:ea typeface="Canva Sans Bold"/>
                <a:cs typeface="Canva Sans Bold"/>
                <a:sym typeface="Canva Sans Bold"/>
              </a:rPr>
              <a:t>II Seed Features for Password Recovery:</a:t>
            </a:r>
          </a:p>
          <a:p>
            <a:pPr algn="l">
              <a:lnSpc>
                <a:spcPts val="3143"/>
              </a:lnSpc>
            </a:pPr>
          </a:p>
          <a:p>
            <a:pPr algn="l" marL="484737" indent="-242369" lvl="1">
              <a:lnSpc>
                <a:spcPts val="3143"/>
              </a:lnSpc>
              <a:buFont typeface="Arial"/>
              <a:buChar char="•"/>
            </a:pPr>
            <a:r>
              <a:rPr lang="en-US" b="true" sz="2245">
                <a:solidFill>
                  <a:srgbClr val="F4ECCB"/>
                </a:solidFill>
                <a:latin typeface="Canva Sans Bold"/>
                <a:ea typeface="Canva Sans Bold"/>
                <a:cs typeface="Canva Sans Bold"/>
                <a:sym typeface="Canva Sans Bold"/>
              </a:rPr>
              <a:t>Wh</a:t>
            </a:r>
            <a:r>
              <a:rPr lang="en-US" b="true" sz="2245">
                <a:solidFill>
                  <a:srgbClr val="F4ECCB"/>
                </a:solidFill>
                <a:latin typeface="Canva Sans Bold"/>
                <a:ea typeface="Canva Sans Bold"/>
                <a:cs typeface="Canva Sans Bold"/>
                <a:sym typeface="Canva Sans Bold"/>
              </a:rPr>
              <a:t>at: Utilization of unique seed phrases to recover passwords.</a:t>
            </a:r>
          </a:p>
          <a:p>
            <a:pPr algn="l" marL="484737" indent="-242369" lvl="1">
              <a:lnSpc>
                <a:spcPts val="3143"/>
              </a:lnSpc>
              <a:buFont typeface="Arial"/>
              <a:buChar char="•"/>
            </a:pPr>
            <a:r>
              <a:rPr lang="en-US" b="true" sz="2245">
                <a:solidFill>
                  <a:srgbClr val="F4ECCB"/>
                </a:solidFill>
                <a:latin typeface="Canva Sans Bold"/>
                <a:ea typeface="Canva Sans Bold"/>
                <a:cs typeface="Canva Sans Bold"/>
                <a:sym typeface="Canva Sans Bold"/>
              </a:rPr>
              <a:t>Why: Ensures users can securely regain access to their accounts without compromising security.</a:t>
            </a:r>
          </a:p>
          <a:p>
            <a:pPr algn="l" marL="484737" indent="-242369" lvl="1">
              <a:lnSpc>
                <a:spcPts val="3143"/>
              </a:lnSpc>
              <a:buFont typeface="Arial"/>
              <a:buChar char="•"/>
            </a:pPr>
            <a:r>
              <a:rPr lang="en-US" b="true" sz="2245">
                <a:solidFill>
                  <a:srgbClr val="F4ECCB"/>
                </a:solidFill>
                <a:latin typeface="Canva Sans Bold"/>
                <a:ea typeface="Canva Sans Bold"/>
                <a:cs typeface="Canva Sans Bold"/>
                <a:sym typeface="Canva Sans Bold"/>
              </a:rPr>
              <a:t>How: Randomly generated phrases stored securely using encryption.</a:t>
            </a:r>
          </a:p>
          <a:p>
            <a:pPr algn="l">
              <a:lnSpc>
                <a:spcPts val="3143"/>
              </a:lnSpc>
            </a:pPr>
          </a:p>
          <a:p>
            <a:pPr algn="l">
              <a:lnSpc>
                <a:spcPts val="1883"/>
              </a:lnSpc>
            </a:pPr>
          </a:p>
        </p:txBody>
      </p:sp>
      <p:sp>
        <p:nvSpPr>
          <p:cNvPr name="TextBox 6" id="6"/>
          <p:cNvSpPr txBox="true"/>
          <p:nvPr/>
        </p:nvSpPr>
        <p:spPr>
          <a:xfrm rot="0">
            <a:off x="3254538" y="6536304"/>
            <a:ext cx="11778925" cy="2627691"/>
          </a:xfrm>
          <a:prstGeom prst="rect">
            <a:avLst/>
          </a:prstGeom>
        </p:spPr>
        <p:txBody>
          <a:bodyPr anchor="t" rtlCol="false" tIns="0" lIns="0" bIns="0" rIns="0">
            <a:spAutoFit/>
          </a:bodyPr>
          <a:lstStyle/>
          <a:p>
            <a:pPr algn="l">
              <a:lnSpc>
                <a:spcPts val="3499"/>
              </a:lnSpc>
            </a:pPr>
            <a:r>
              <a:rPr lang="en-US" sz="2499" b="true">
                <a:solidFill>
                  <a:srgbClr val="F4ECCB"/>
                </a:solidFill>
                <a:latin typeface="Canva Sans Bold"/>
                <a:ea typeface="Canva Sans Bold"/>
                <a:cs typeface="Canva Sans Bold"/>
                <a:sym typeface="Canva Sans Bold"/>
              </a:rPr>
              <a:t>II Default Hash Codes for Transactions:</a:t>
            </a:r>
          </a:p>
          <a:p>
            <a:pPr algn="l">
              <a:lnSpc>
                <a:spcPts val="3143"/>
              </a:lnSpc>
            </a:pPr>
          </a:p>
          <a:p>
            <a:pPr algn="l" marL="484737" indent="-242369" lvl="1">
              <a:lnSpc>
                <a:spcPts val="3143"/>
              </a:lnSpc>
              <a:buFont typeface="Arial"/>
              <a:buChar char="•"/>
            </a:pPr>
            <a:r>
              <a:rPr lang="en-US" b="true" sz="2245">
                <a:solidFill>
                  <a:srgbClr val="F4ECCB"/>
                </a:solidFill>
                <a:latin typeface="Canva Sans Bold"/>
                <a:ea typeface="Canva Sans Bold"/>
                <a:cs typeface="Canva Sans Bold"/>
                <a:sym typeface="Canva Sans Bold"/>
              </a:rPr>
              <a:t>What: Auto-generated hash codes for sending and receiving cryptocurrency.</a:t>
            </a:r>
          </a:p>
          <a:p>
            <a:pPr algn="l" marL="484737" indent="-242369" lvl="1">
              <a:lnSpc>
                <a:spcPts val="3143"/>
              </a:lnSpc>
              <a:buFont typeface="Arial"/>
              <a:buChar char="•"/>
            </a:pPr>
            <a:r>
              <a:rPr lang="en-US" b="true" sz="2245">
                <a:solidFill>
                  <a:srgbClr val="F4ECCB"/>
                </a:solidFill>
                <a:latin typeface="Canva Sans Bold"/>
                <a:ea typeface="Canva Sans Bold"/>
                <a:cs typeface="Canva Sans Bold"/>
                <a:sym typeface="Canva Sans Bold"/>
              </a:rPr>
              <a:t>Why: Provides an extra layer of protection and ensures integrity in transactions.</a:t>
            </a:r>
          </a:p>
          <a:p>
            <a:pPr algn="l" marL="484737" indent="-242369" lvl="1">
              <a:lnSpc>
                <a:spcPts val="3143"/>
              </a:lnSpc>
              <a:buFont typeface="Arial"/>
              <a:buChar char="•"/>
            </a:pPr>
            <a:r>
              <a:rPr lang="en-US" b="true" sz="2245">
                <a:solidFill>
                  <a:srgbClr val="F4ECCB"/>
                </a:solidFill>
                <a:latin typeface="Canva Sans Bold"/>
                <a:ea typeface="Canva Sans Bold"/>
                <a:cs typeface="Canva Sans Bold"/>
                <a:sym typeface="Canva Sans Bold"/>
              </a:rPr>
              <a:t>How: Cryptographic hash algorithms (e.g., SHA-256) are employed.</a:t>
            </a:r>
          </a:p>
          <a:p>
            <a:pPr algn="l">
              <a:lnSpc>
                <a:spcPts val="3143"/>
              </a:lnSpc>
            </a:pPr>
          </a:p>
          <a:p>
            <a:pPr algn="l">
              <a:lnSpc>
                <a:spcPts val="1883"/>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478514"/>
            <a:ext cx="376938" cy="434625"/>
          </a:xfrm>
          <a:custGeom>
            <a:avLst/>
            <a:gdLst/>
            <a:ahLst/>
            <a:cxnLst/>
            <a:rect r="r" b="b" t="t" l="l"/>
            <a:pathLst>
              <a:path h="434625" w="376938">
                <a:moveTo>
                  <a:pt x="0" y="0"/>
                </a:moveTo>
                <a:lnTo>
                  <a:pt x="376938" y="0"/>
                </a:lnTo>
                <a:lnTo>
                  <a:pt x="376938" y="434625"/>
                </a:lnTo>
                <a:lnTo>
                  <a:pt x="0" y="434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114315" y="9258300"/>
            <a:ext cx="5632449" cy="1907807"/>
          </a:xfrm>
          <a:custGeom>
            <a:avLst/>
            <a:gdLst/>
            <a:ahLst/>
            <a:cxnLst/>
            <a:rect r="r" b="b" t="t" l="l"/>
            <a:pathLst>
              <a:path h="1907807" w="5632449">
                <a:moveTo>
                  <a:pt x="0" y="0"/>
                </a:moveTo>
                <a:lnTo>
                  <a:pt x="5632449" y="0"/>
                </a:lnTo>
                <a:lnTo>
                  <a:pt x="5632449" y="1907807"/>
                </a:lnTo>
                <a:lnTo>
                  <a:pt x="0" y="19078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0">
            <a:off x="-1202020" y="-879107"/>
            <a:ext cx="5632449" cy="1907807"/>
          </a:xfrm>
          <a:custGeom>
            <a:avLst/>
            <a:gdLst/>
            <a:ahLst/>
            <a:cxnLst/>
            <a:rect r="r" b="b" t="t" l="l"/>
            <a:pathLst>
              <a:path h="1907807" w="5632449">
                <a:moveTo>
                  <a:pt x="5632449" y="0"/>
                </a:moveTo>
                <a:lnTo>
                  <a:pt x="0" y="0"/>
                </a:lnTo>
                <a:lnTo>
                  <a:pt x="0" y="1907807"/>
                </a:lnTo>
                <a:lnTo>
                  <a:pt x="5632449" y="1907807"/>
                </a:lnTo>
                <a:lnTo>
                  <a:pt x="563244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9803194" y="1913139"/>
            <a:ext cx="7456106" cy="6911884"/>
            <a:chOff x="0" y="0"/>
            <a:chExt cx="6705600" cy="6216158"/>
          </a:xfrm>
        </p:grpSpPr>
        <p:sp>
          <p:nvSpPr>
            <p:cNvPr name="Freeform 6" id="6"/>
            <p:cNvSpPr/>
            <p:nvPr/>
          </p:nvSpPr>
          <p:spPr>
            <a:xfrm flipH="false" flipV="false" rot="0">
              <a:off x="0" y="0"/>
              <a:ext cx="6705600" cy="6216158"/>
            </a:xfrm>
            <a:custGeom>
              <a:avLst/>
              <a:gdLst/>
              <a:ahLst/>
              <a:cxnLst/>
              <a:rect r="r" b="b" t="t" l="l"/>
              <a:pathLst>
                <a:path h="6216158" w="6705600">
                  <a:moveTo>
                    <a:pt x="4471670" y="474051"/>
                  </a:moveTo>
                  <a:lnTo>
                    <a:pt x="4471670" y="0"/>
                  </a:lnTo>
                  <a:lnTo>
                    <a:pt x="2235200" y="474051"/>
                  </a:lnTo>
                  <a:lnTo>
                    <a:pt x="2235200" y="0"/>
                  </a:lnTo>
                  <a:lnTo>
                    <a:pt x="0" y="474051"/>
                  </a:lnTo>
                  <a:lnTo>
                    <a:pt x="0" y="6216158"/>
                  </a:lnTo>
                  <a:lnTo>
                    <a:pt x="2235200" y="5742107"/>
                  </a:lnTo>
                  <a:lnTo>
                    <a:pt x="2235200" y="6216158"/>
                  </a:lnTo>
                  <a:lnTo>
                    <a:pt x="4470400" y="5742107"/>
                  </a:lnTo>
                  <a:lnTo>
                    <a:pt x="4470400" y="6216158"/>
                  </a:lnTo>
                  <a:lnTo>
                    <a:pt x="6705600" y="5742107"/>
                  </a:lnTo>
                  <a:lnTo>
                    <a:pt x="6705600" y="0"/>
                  </a:lnTo>
                  <a:lnTo>
                    <a:pt x="4471670" y="474051"/>
                  </a:lnTo>
                  <a:close/>
                </a:path>
              </a:pathLst>
            </a:custGeom>
            <a:blipFill>
              <a:blip r:embed="rId6"/>
              <a:stretch>
                <a:fillRect l="-2999" t="0" r="-51181" b="0"/>
              </a:stretch>
            </a:blipFill>
          </p:spPr>
        </p:sp>
      </p:grpSp>
      <p:sp>
        <p:nvSpPr>
          <p:cNvPr name="TextBox 7" id="7"/>
          <p:cNvSpPr txBox="true"/>
          <p:nvPr/>
        </p:nvSpPr>
        <p:spPr>
          <a:xfrm rot="0">
            <a:off x="1028700" y="2708322"/>
            <a:ext cx="7594943" cy="1463674"/>
          </a:xfrm>
          <a:prstGeom prst="rect">
            <a:avLst/>
          </a:prstGeom>
        </p:spPr>
        <p:txBody>
          <a:bodyPr anchor="t" rtlCol="false" tIns="0" lIns="0" bIns="0" rIns="0">
            <a:spAutoFit/>
          </a:bodyPr>
          <a:lstStyle/>
          <a:p>
            <a:pPr algn="just">
              <a:lnSpc>
                <a:spcPts val="11200"/>
              </a:lnSpc>
            </a:pPr>
            <a:r>
              <a:rPr lang="en-US" sz="8000" b="true">
                <a:solidFill>
                  <a:srgbClr val="F4ECCB"/>
                </a:solidFill>
                <a:latin typeface="Telegraf Bold"/>
                <a:ea typeface="Telegraf Bold"/>
                <a:cs typeface="Telegraf Bold"/>
                <a:sym typeface="Telegraf Bold"/>
              </a:rPr>
              <a:t>Future of</a:t>
            </a:r>
          </a:p>
        </p:txBody>
      </p:sp>
      <p:sp>
        <p:nvSpPr>
          <p:cNvPr name="TextBox 8" id="8"/>
          <p:cNvSpPr txBox="true"/>
          <p:nvPr/>
        </p:nvSpPr>
        <p:spPr>
          <a:xfrm rot="0">
            <a:off x="1028700" y="3690037"/>
            <a:ext cx="8115300" cy="1463674"/>
          </a:xfrm>
          <a:prstGeom prst="rect">
            <a:avLst/>
          </a:prstGeom>
        </p:spPr>
        <p:txBody>
          <a:bodyPr anchor="t" rtlCol="false" tIns="0" lIns="0" bIns="0" rIns="0">
            <a:spAutoFit/>
          </a:bodyPr>
          <a:lstStyle/>
          <a:p>
            <a:pPr algn="just">
              <a:lnSpc>
                <a:spcPts val="11200"/>
              </a:lnSpc>
            </a:pPr>
            <a:r>
              <a:rPr lang="en-US" sz="8000">
                <a:solidFill>
                  <a:srgbClr val="F4ECCB"/>
                </a:solidFill>
                <a:latin typeface="Telegraf"/>
                <a:ea typeface="Telegraf"/>
                <a:cs typeface="Telegraf"/>
                <a:sym typeface="Telegraf"/>
              </a:rPr>
              <a:t>Cryptocurrency</a:t>
            </a:r>
          </a:p>
        </p:txBody>
      </p:sp>
      <p:sp>
        <p:nvSpPr>
          <p:cNvPr name="TextBox 9" id="9"/>
          <p:cNvSpPr txBox="true"/>
          <p:nvPr/>
        </p:nvSpPr>
        <p:spPr>
          <a:xfrm rot="0">
            <a:off x="1028700" y="5611404"/>
            <a:ext cx="7594943" cy="1043305"/>
          </a:xfrm>
          <a:prstGeom prst="rect">
            <a:avLst/>
          </a:prstGeom>
        </p:spPr>
        <p:txBody>
          <a:bodyPr anchor="t" rtlCol="false" tIns="0" lIns="0" bIns="0" rIns="0">
            <a:spAutoFit/>
          </a:bodyPr>
          <a:lstStyle/>
          <a:p>
            <a:pPr algn="just" marL="0" indent="0" lvl="0">
              <a:lnSpc>
                <a:spcPts val="2060"/>
              </a:lnSpc>
              <a:spcBef>
                <a:spcPct val="0"/>
              </a:spcBef>
            </a:pPr>
            <a:r>
              <a:rPr lang="en-US" sz="2000" spc="-70">
                <a:solidFill>
                  <a:srgbClr val="F4ECCB"/>
                </a:solidFill>
                <a:latin typeface="DM Sans"/>
                <a:ea typeface="DM Sans"/>
                <a:cs typeface="DM Sans"/>
                <a:sym typeface="DM Sans"/>
              </a:rPr>
              <a:t>It's important to note that cryptocurrency markets are highly volatile, and such predictions should be approached with caution. Conduct thorough research and consider your financial situation before making any investment decisions.</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7208085" y="2701041"/>
            <a:ext cx="525349" cy="605749"/>
          </a:xfrm>
          <a:custGeom>
            <a:avLst/>
            <a:gdLst/>
            <a:ahLst/>
            <a:cxnLst/>
            <a:rect r="r" b="b" t="t" l="l"/>
            <a:pathLst>
              <a:path h="605749" w="525349">
                <a:moveTo>
                  <a:pt x="0" y="0"/>
                </a:moveTo>
                <a:lnTo>
                  <a:pt x="525350" y="0"/>
                </a:lnTo>
                <a:lnTo>
                  <a:pt x="525350" y="605749"/>
                </a:lnTo>
                <a:lnTo>
                  <a:pt x="0" y="60574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114315" y="9258300"/>
            <a:ext cx="5632449" cy="1907807"/>
          </a:xfrm>
          <a:custGeom>
            <a:avLst/>
            <a:gdLst/>
            <a:ahLst/>
            <a:cxnLst/>
            <a:rect r="r" b="b" t="t" l="l"/>
            <a:pathLst>
              <a:path h="1907807" w="5632449">
                <a:moveTo>
                  <a:pt x="0" y="0"/>
                </a:moveTo>
                <a:lnTo>
                  <a:pt x="5632449" y="0"/>
                </a:lnTo>
                <a:lnTo>
                  <a:pt x="5632449" y="1907807"/>
                </a:lnTo>
                <a:lnTo>
                  <a:pt x="0" y="19078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0">
            <a:off x="-1202020" y="-879107"/>
            <a:ext cx="5632449" cy="1907807"/>
          </a:xfrm>
          <a:custGeom>
            <a:avLst/>
            <a:gdLst/>
            <a:ahLst/>
            <a:cxnLst/>
            <a:rect r="r" b="b" t="t" l="l"/>
            <a:pathLst>
              <a:path h="1907807" w="5632449">
                <a:moveTo>
                  <a:pt x="5632449" y="0"/>
                </a:moveTo>
                <a:lnTo>
                  <a:pt x="0" y="0"/>
                </a:lnTo>
                <a:lnTo>
                  <a:pt x="0" y="1907807"/>
                </a:lnTo>
                <a:lnTo>
                  <a:pt x="5632449" y="1907807"/>
                </a:lnTo>
                <a:lnTo>
                  <a:pt x="563244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028700" y="7077826"/>
            <a:ext cx="2180474" cy="2180474"/>
            <a:chOff x="0" y="0"/>
            <a:chExt cx="812800" cy="812800"/>
          </a:xfrm>
        </p:grpSpPr>
        <p:sp>
          <p:nvSpPr>
            <p:cNvPr name="Freeform 6" id="6"/>
            <p:cNvSpPr/>
            <p:nvPr/>
          </p:nvSpPr>
          <p:spPr>
            <a:xfrm flipH="false" flipV="false" rot="0">
              <a:off x="6744" y="6744"/>
              <a:ext cx="799311" cy="799311"/>
            </a:xfrm>
            <a:custGeom>
              <a:avLst/>
              <a:gdLst/>
              <a:ahLst/>
              <a:cxnLst/>
              <a:rect r="r" b="b" t="t" l="l"/>
              <a:pathLst>
                <a:path h="799311" w="799311">
                  <a:moveTo>
                    <a:pt x="414720" y="8320"/>
                  </a:moveTo>
                  <a:lnTo>
                    <a:pt x="790992" y="384592"/>
                  </a:lnTo>
                  <a:cubicBezTo>
                    <a:pt x="799312" y="392912"/>
                    <a:pt x="799312" y="406400"/>
                    <a:pt x="790992" y="414720"/>
                  </a:cubicBezTo>
                  <a:lnTo>
                    <a:pt x="414720" y="790992"/>
                  </a:lnTo>
                  <a:cubicBezTo>
                    <a:pt x="406400" y="799312"/>
                    <a:pt x="392912" y="799312"/>
                    <a:pt x="384592" y="790992"/>
                  </a:cubicBezTo>
                  <a:lnTo>
                    <a:pt x="8320" y="414720"/>
                  </a:lnTo>
                  <a:cubicBezTo>
                    <a:pt x="0" y="406400"/>
                    <a:pt x="0" y="392912"/>
                    <a:pt x="8320" y="384592"/>
                  </a:cubicBezTo>
                  <a:lnTo>
                    <a:pt x="384592" y="8320"/>
                  </a:lnTo>
                  <a:cubicBezTo>
                    <a:pt x="392912" y="0"/>
                    <a:pt x="406400" y="0"/>
                    <a:pt x="414720" y="8320"/>
                  </a:cubicBezTo>
                  <a:close/>
                </a:path>
              </a:pathLst>
            </a:custGeom>
            <a:blipFill>
              <a:blip r:embed="rId6"/>
              <a:stretch>
                <a:fillRect l="0" t="0" r="0" b="0"/>
              </a:stretch>
            </a:blipFill>
          </p:spPr>
        </p:sp>
      </p:grpSp>
      <p:grpSp>
        <p:nvGrpSpPr>
          <p:cNvPr name="Group 7" id="7"/>
          <p:cNvGrpSpPr/>
          <p:nvPr/>
        </p:nvGrpSpPr>
        <p:grpSpPr>
          <a:xfrm rot="0">
            <a:off x="15078826" y="1028700"/>
            <a:ext cx="2180474" cy="2180474"/>
            <a:chOff x="0" y="0"/>
            <a:chExt cx="812800" cy="812800"/>
          </a:xfrm>
        </p:grpSpPr>
        <p:sp>
          <p:nvSpPr>
            <p:cNvPr name="Freeform 8" id="8"/>
            <p:cNvSpPr/>
            <p:nvPr/>
          </p:nvSpPr>
          <p:spPr>
            <a:xfrm flipH="false" flipV="false" rot="0">
              <a:off x="6744" y="6744"/>
              <a:ext cx="799311" cy="799311"/>
            </a:xfrm>
            <a:custGeom>
              <a:avLst/>
              <a:gdLst/>
              <a:ahLst/>
              <a:cxnLst/>
              <a:rect r="r" b="b" t="t" l="l"/>
              <a:pathLst>
                <a:path h="799311" w="799311">
                  <a:moveTo>
                    <a:pt x="414720" y="8320"/>
                  </a:moveTo>
                  <a:lnTo>
                    <a:pt x="790992" y="384592"/>
                  </a:lnTo>
                  <a:cubicBezTo>
                    <a:pt x="799312" y="392912"/>
                    <a:pt x="799312" y="406400"/>
                    <a:pt x="790992" y="414720"/>
                  </a:cubicBezTo>
                  <a:lnTo>
                    <a:pt x="414720" y="790992"/>
                  </a:lnTo>
                  <a:cubicBezTo>
                    <a:pt x="406400" y="799312"/>
                    <a:pt x="392912" y="799312"/>
                    <a:pt x="384592" y="790992"/>
                  </a:cubicBezTo>
                  <a:lnTo>
                    <a:pt x="8320" y="414720"/>
                  </a:lnTo>
                  <a:cubicBezTo>
                    <a:pt x="0" y="406400"/>
                    <a:pt x="0" y="392912"/>
                    <a:pt x="8320" y="384592"/>
                  </a:cubicBezTo>
                  <a:lnTo>
                    <a:pt x="384592" y="8320"/>
                  </a:lnTo>
                  <a:cubicBezTo>
                    <a:pt x="392912" y="0"/>
                    <a:pt x="406400" y="0"/>
                    <a:pt x="414720" y="8320"/>
                  </a:cubicBezTo>
                  <a:close/>
                </a:path>
              </a:pathLst>
            </a:custGeom>
            <a:blipFill>
              <a:blip r:embed="rId7"/>
              <a:stretch>
                <a:fillRect l="0" t="0" r="0" b="0"/>
              </a:stretch>
            </a:blipFill>
          </p:spPr>
        </p:sp>
      </p:grpSp>
      <p:grpSp>
        <p:nvGrpSpPr>
          <p:cNvPr name="Group 9" id="9"/>
          <p:cNvGrpSpPr/>
          <p:nvPr/>
        </p:nvGrpSpPr>
        <p:grpSpPr>
          <a:xfrm rot="0">
            <a:off x="0" y="8514846"/>
            <a:ext cx="2180474" cy="2180474"/>
            <a:chOff x="0" y="0"/>
            <a:chExt cx="812800" cy="812800"/>
          </a:xfrm>
        </p:grpSpPr>
        <p:sp>
          <p:nvSpPr>
            <p:cNvPr name="Freeform 10" id="10"/>
            <p:cNvSpPr/>
            <p:nvPr/>
          </p:nvSpPr>
          <p:spPr>
            <a:xfrm flipH="false" flipV="false" rot="0">
              <a:off x="6744" y="6744"/>
              <a:ext cx="799311" cy="799311"/>
            </a:xfrm>
            <a:custGeom>
              <a:avLst/>
              <a:gdLst/>
              <a:ahLst/>
              <a:cxnLst/>
              <a:rect r="r" b="b" t="t" l="l"/>
              <a:pathLst>
                <a:path h="799311" w="799311">
                  <a:moveTo>
                    <a:pt x="414720" y="8320"/>
                  </a:moveTo>
                  <a:lnTo>
                    <a:pt x="790992" y="384592"/>
                  </a:lnTo>
                  <a:cubicBezTo>
                    <a:pt x="799312" y="392912"/>
                    <a:pt x="799312" y="406400"/>
                    <a:pt x="790992" y="414720"/>
                  </a:cubicBezTo>
                  <a:lnTo>
                    <a:pt x="414720" y="790992"/>
                  </a:lnTo>
                  <a:cubicBezTo>
                    <a:pt x="406400" y="799312"/>
                    <a:pt x="392912" y="799312"/>
                    <a:pt x="384592" y="790992"/>
                  </a:cubicBezTo>
                  <a:lnTo>
                    <a:pt x="8320" y="414720"/>
                  </a:lnTo>
                  <a:cubicBezTo>
                    <a:pt x="0" y="406400"/>
                    <a:pt x="0" y="392912"/>
                    <a:pt x="8320" y="384592"/>
                  </a:cubicBezTo>
                  <a:lnTo>
                    <a:pt x="384592" y="8320"/>
                  </a:lnTo>
                  <a:cubicBezTo>
                    <a:pt x="392912" y="0"/>
                    <a:pt x="406400" y="0"/>
                    <a:pt x="414720" y="8320"/>
                  </a:cubicBezTo>
                  <a:close/>
                </a:path>
              </a:pathLst>
            </a:custGeom>
            <a:blipFill>
              <a:blip r:embed="rId8"/>
              <a:stretch>
                <a:fillRect l="-25046" t="0" r="-25046" b="0"/>
              </a:stretch>
            </a:blipFill>
          </p:spPr>
        </p:sp>
      </p:grpSp>
      <p:grpSp>
        <p:nvGrpSpPr>
          <p:cNvPr name="Group 11" id="11"/>
          <p:cNvGrpSpPr/>
          <p:nvPr/>
        </p:nvGrpSpPr>
        <p:grpSpPr>
          <a:xfrm rot="0">
            <a:off x="16107526" y="-388992"/>
            <a:ext cx="2180474" cy="2180474"/>
            <a:chOff x="0" y="0"/>
            <a:chExt cx="812800" cy="812800"/>
          </a:xfrm>
        </p:grpSpPr>
        <p:sp>
          <p:nvSpPr>
            <p:cNvPr name="Freeform 12" id="12"/>
            <p:cNvSpPr/>
            <p:nvPr/>
          </p:nvSpPr>
          <p:spPr>
            <a:xfrm flipH="false" flipV="false" rot="0">
              <a:off x="6744" y="6744"/>
              <a:ext cx="799311" cy="799311"/>
            </a:xfrm>
            <a:custGeom>
              <a:avLst/>
              <a:gdLst/>
              <a:ahLst/>
              <a:cxnLst/>
              <a:rect r="r" b="b" t="t" l="l"/>
              <a:pathLst>
                <a:path h="799311" w="799311">
                  <a:moveTo>
                    <a:pt x="414720" y="8320"/>
                  </a:moveTo>
                  <a:lnTo>
                    <a:pt x="790992" y="384592"/>
                  </a:lnTo>
                  <a:cubicBezTo>
                    <a:pt x="799312" y="392912"/>
                    <a:pt x="799312" y="406400"/>
                    <a:pt x="790992" y="414720"/>
                  </a:cubicBezTo>
                  <a:lnTo>
                    <a:pt x="414720" y="790992"/>
                  </a:lnTo>
                  <a:cubicBezTo>
                    <a:pt x="406400" y="799312"/>
                    <a:pt x="392912" y="799312"/>
                    <a:pt x="384592" y="790992"/>
                  </a:cubicBezTo>
                  <a:lnTo>
                    <a:pt x="8320" y="414720"/>
                  </a:lnTo>
                  <a:cubicBezTo>
                    <a:pt x="0" y="406400"/>
                    <a:pt x="0" y="392912"/>
                    <a:pt x="8320" y="384592"/>
                  </a:cubicBezTo>
                  <a:lnTo>
                    <a:pt x="384592" y="8320"/>
                  </a:lnTo>
                  <a:cubicBezTo>
                    <a:pt x="392912" y="0"/>
                    <a:pt x="406400" y="0"/>
                    <a:pt x="414720" y="8320"/>
                  </a:cubicBezTo>
                  <a:close/>
                </a:path>
              </a:pathLst>
            </a:custGeom>
            <a:blipFill>
              <a:blip r:embed="rId9"/>
              <a:stretch>
                <a:fillRect l="-31135" t="0" r="-31135" b="0"/>
              </a:stretch>
            </a:blipFill>
          </p:spPr>
        </p:sp>
      </p:grpSp>
      <p:sp>
        <p:nvSpPr>
          <p:cNvPr name="TextBox 13" id="13"/>
          <p:cNvSpPr txBox="true"/>
          <p:nvPr/>
        </p:nvSpPr>
        <p:spPr>
          <a:xfrm rot="0">
            <a:off x="2127806" y="3148467"/>
            <a:ext cx="13465727" cy="3437616"/>
          </a:xfrm>
          <a:prstGeom prst="rect">
            <a:avLst/>
          </a:prstGeom>
        </p:spPr>
        <p:txBody>
          <a:bodyPr anchor="t" rtlCol="false" tIns="0" lIns="0" bIns="0" rIns="0">
            <a:spAutoFit/>
          </a:bodyPr>
          <a:lstStyle/>
          <a:p>
            <a:pPr algn="ctr">
              <a:lnSpc>
                <a:spcPts val="26573"/>
              </a:lnSpc>
            </a:pPr>
            <a:r>
              <a:rPr lang="en-US" sz="18981" b="true">
                <a:solidFill>
                  <a:srgbClr val="F4ECCB"/>
                </a:solidFill>
                <a:latin typeface="Telegraf Bold"/>
                <a:ea typeface="Telegraf Bold"/>
                <a:cs typeface="Telegraf Bold"/>
                <a:sym typeface="Telegraf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448874"/>
            <a:ext cx="376938" cy="434625"/>
          </a:xfrm>
          <a:custGeom>
            <a:avLst/>
            <a:gdLst/>
            <a:ahLst/>
            <a:cxnLst/>
            <a:rect r="r" b="b" t="t" l="l"/>
            <a:pathLst>
              <a:path h="434625" w="376938">
                <a:moveTo>
                  <a:pt x="0" y="0"/>
                </a:moveTo>
                <a:lnTo>
                  <a:pt x="376938" y="0"/>
                </a:lnTo>
                <a:lnTo>
                  <a:pt x="376938" y="434625"/>
                </a:lnTo>
                <a:lnTo>
                  <a:pt x="0" y="434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742526" y="9258300"/>
            <a:ext cx="5632449" cy="1907807"/>
          </a:xfrm>
          <a:custGeom>
            <a:avLst/>
            <a:gdLst/>
            <a:ahLst/>
            <a:cxnLst/>
            <a:rect r="r" b="b" t="t" l="l"/>
            <a:pathLst>
              <a:path h="1907807" w="5632449">
                <a:moveTo>
                  <a:pt x="0" y="0"/>
                </a:moveTo>
                <a:lnTo>
                  <a:pt x="5632449" y="0"/>
                </a:lnTo>
                <a:lnTo>
                  <a:pt x="5632449" y="1907807"/>
                </a:lnTo>
                <a:lnTo>
                  <a:pt x="0" y="19078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0">
            <a:off x="-1202020" y="-879107"/>
            <a:ext cx="5632449" cy="1907807"/>
          </a:xfrm>
          <a:custGeom>
            <a:avLst/>
            <a:gdLst/>
            <a:ahLst/>
            <a:cxnLst/>
            <a:rect r="r" b="b" t="t" l="l"/>
            <a:pathLst>
              <a:path h="1907807" w="5632449">
                <a:moveTo>
                  <a:pt x="5632449" y="0"/>
                </a:moveTo>
                <a:lnTo>
                  <a:pt x="0" y="0"/>
                </a:lnTo>
                <a:lnTo>
                  <a:pt x="0" y="1907807"/>
                </a:lnTo>
                <a:lnTo>
                  <a:pt x="5632449" y="1907807"/>
                </a:lnTo>
                <a:lnTo>
                  <a:pt x="563244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12342462" y="2452284"/>
            <a:ext cx="5945538" cy="2972769"/>
            <a:chOff x="0" y="0"/>
            <a:chExt cx="812800" cy="406400"/>
          </a:xfrm>
        </p:grpSpPr>
        <p:sp>
          <p:nvSpPr>
            <p:cNvPr name="Freeform 6" id="6"/>
            <p:cNvSpPr/>
            <p:nvPr/>
          </p:nvSpPr>
          <p:spPr>
            <a:xfrm flipH="false" flipV="false" rot="0">
              <a:off x="0" y="0"/>
              <a:ext cx="812800" cy="406400"/>
            </a:xfrm>
            <a:custGeom>
              <a:avLst/>
              <a:gdLst/>
              <a:ahLst/>
              <a:cxnLst/>
              <a:rect r="r" b="b" t="t" l="l"/>
              <a:pathLst>
                <a:path h="406400" w="812800">
                  <a:moveTo>
                    <a:pt x="812800" y="0"/>
                  </a:moveTo>
                  <a:lnTo>
                    <a:pt x="0" y="0"/>
                  </a:lnTo>
                  <a:lnTo>
                    <a:pt x="101600" y="203200"/>
                  </a:lnTo>
                  <a:lnTo>
                    <a:pt x="0" y="406400"/>
                  </a:lnTo>
                  <a:lnTo>
                    <a:pt x="812800" y="406400"/>
                  </a:lnTo>
                  <a:lnTo>
                    <a:pt x="711200" y="203200"/>
                  </a:lnTo>
                  <a:lnTo>
                    <a:pt x="812800" y="0"/>
                  </a:lnTo>
                  <a:close/>
                </a:path>
              </a:pathLst>
            </a:custGeom>
            <a:blipFill>
              <a:blip r:embed="rId6"/>
              <a:stretch>
                <a:fillRect l="0" t="0" r="-103045" b="0"/>
              </a:stretch>
            </a:blipFill>
          </p:spPr>
        </p:sp>
      </p:grpSp>
      <p:grpSp>
        <p:nvGrpSpPr>
          <p:cNvPr name="Group 7" id="7"/>
          <p:cNvGrpSpPr/>
          <p:nvPr/>
        </p:nvGrpSpPr>
        <p:grpSpPr>
          <a:xfrm rot="0">
            <a:off x="12342462" y="5425053"/>
            <a:ext cx="5945538" cy="2972769"/>
            <a:chOff x="0" y="0"/>
            <a:chExt cx="812800" cy="406400"/>
          </a:xfrm>
        </p:grpSpPr>
        <p:sp>
          <p:nvSpPr>
            <p:cNvPr name="Freeform 8" id="8"/>
            <p:cNvSpPr/>
            <p:nvPr/>
          </p:nvSpPr>
          <p:spPr>
            <a:xfrm flipH="false" flipV="false" rot="0">
              <a:off x="0" y="0"/>
              <a:ext cx="812800" cy="406400"/>
            </a:xfrm>
            <a:custGeom>
              <a:avLst/>
              <a:gdLst/>
              <a:ahLst/>
              <a:cxnLst/>
              <a:rect r="r" b="b" t="t" l="l"/>
              <a:pathLst>
                <a:path h="406400" w="812800">
                  <a:moveTo>
                    <a:pt x="609600" y="0"/>
                  </a:moveTo>
                  <a:lnTo>
                    <a:pt x="0" y="0"/>
                  </a:lnTo>
                  <a:lnTo>
                    <a:pt x="0" y="406400"/>
                  </a:lnTo>
                  <a:lnTo>
                    <a:pt x="609600" y="406400"/>
                  </a:lnTo>
                  <a:lnTo>
                    <a:pt x="812800" y="203200"/>
                  </a:lnTo>
                  <a:lnTo>
                    <a:pt x="609600" y="0"/>
                  </a:lnTo>
                  <a:close/>
                </a:path>
              </a:pathLst>
            </a:custGeom>
            <a:blipFill>
              <a:blip r:embed="rId7"/>
              <a:stretch>
                <a:fillRect l="-1061" t="0" r="-1061" b="0"/>
              </a:stretch>
            </a:blipFill>
          </p:spPr>
        </p:sp>
      </p:grpSp>
      <p:sp>
        <p:nvSpPr>
          <p:cNvPr name="TextBox 9" id="9"/>
          <p:cNvSpPr txBox="true"/>
          <p:nvPr/>
        </p:nvSpPr>
        <p:spPr>
          <a:xfrm rot="0">
            <a:off x="716970" y="1786447"/>
            <a:ext cx="4343882" cy="1463674"/>
          </a:xfrm>
          <a:prstGeom prst="rect">
            <a:avLst/>
          </a:prstGeom>
        </p:spPr>
        <p:txBody>
          <a:bodyPr anchor="t" rtlCol="false" tIns="0" lIns="0" bIns="0" rIns="0">
            <a:spAutoFit/>
          </a:bodyPr>
          <a:lstStyle/>
          <a:p>
            <a:pPr algn="just">
              <a:lnSpc>
                <a:spcPts val="11200"/>
              </a:lnSpc>
            </a:pPr>
            <a:r>
              <a:rPr lang="en-US" sz="8000" b="true">
                <a:solidFill>
                  <a:srgbClr val="F4ECCB"/>
                </a:solidFill>
                <a:latin typeface="Telegraf Bold"/>
                <a:ea typeface="Telegraf Bold"/>
                <a:cs typeface="Telegraf Bold"/>
                <a:sym typeface="Telegraf Bold"/>
              </a:rPr>
              <a:t>About</a:t>
            </a:r>
          </a:p>
        </p:txBody>
      </p:sp>
      <p:sp>
        <p:nvSpPr>
          <p:cNvPr name="TextBox 10" id="10"/>
          <p:cNvSpPr txBox="true"/>
          <p:nvPr/>
        </p:nvSpPr>
        <p:spPr>
          <a:xfrm rot="0">
            <a:off x="4150738" y="1786447"/>
            <a:ext cx="3185249" cy="1463674"/>
          </a:xfrm>
          <a:prstGeom prst="rect">
            <a:avLst/>
          </a:prstGeom>
        </p:spPr>
        <p:txBody>
          <a:bodyPr anchor="t" rtlCol="false" tIns="0" lIns="0" bIns="0" rIns="0">
            <a:spAutoFit/>
          </a:bodyPr>
          <a:lstStyle/>
          <a:p>
            <a:pPr algn="just">
              <a:lnSpc>
                <a:spcPts val="11200"/>
              </a:lnSpc>
            </a:pPr>
            <a:r>
              <a:rPr lang="en-US" sz="8000" b="true">
                <a:solidFill>
                  <a:srgbClr val="F4ECCB"/>
                </a:solidFill>
                <a:latin typeface="Telegraf Bold"/>
                <a:ea typeface="Telegraf Bold"/>
                <a:cs typeface="Telegraf Bold"/>
                <a:sym typeface="Telegraf Bold"/>
              </a:rPr>
              <a:t>Us</a:t>
            </a:r>
          </a:p>
        </p:txBody>
      </p:sp>
      <p:sp>
        <p:nvSpPr>
          <p:cNvPr name="TextBox 11" id="11"/>
          <p:cNvSpPr txBox="true"/>
          <p:nvPr/>
        </p:nvSpPr>
        <p:spPr>
          <a:xfrm rot="0">
            <a:off x="716970" y="3448344"/>
            <a:ext cx="6619018" cy="9946580"/>
          </a:xfrm>
          <a:prstGeom prst="rect">
            <a:avLst/>
          </a:prstGeom>
        </p:spPr>
        <p:txBody>
          <a:bodyPr anchor="t" rtlCol="false" tIns="0" lIns="0" bIns="0" rIns="0">
            <a:spAutoFit/>
          </a:bodyPr>
          <a:lstStyle/>
          <a:p>
            <a:pPr algn="just" marL="502218" indent="-251109" lvl="1">
              <a:lnSpc>
                <a:spcPts val="2395"/>
              </a:lnSpc>
              <a:buAutoNum type="arabicPeriod" startAt="1"/>
            </a:pPr>
            <a:r>
              <a:rPr lang="en-US" sz="2326" spc="-81">
                <a:solidFill>
                  <a:srgbClr val="F4ECCB"/>
                </a:solidFill>
                <a:latin typeface="DM Sans"/>
                <a:ea typeface="DM Sans"/>
                <a:cs typeface="DM Sans"/>
                <a:sym typeface="DM Sans"/>
              </a:rPr>
              <a:t> Al-Amin Islam – Project Coordinator </a:t>
            </a:r>
          </a:p>
          <a:p>
            <a:pPr algn="just">
              <a:lnSpc>
                <a:spcPts val="2395"/>
              </a:lnSpc>
            </a:pPr>
            <a:r>
              <a:rPr lang="en-US" sz="2326" spc="-81">
                <a:solidFill>
                  <a:srgbClr val="F4ECCB"/>
                </a:solidFill>
                <a:latin typeface="DM Sans"/>
                <a:ea typeface="DM Sans"/>
                <a:cs typeface="DM Sans"/>
                <a:sym typeface="DM Sans"/>
              </a:rPr>
              <a:t>Oversees project planning, execution, and team coordination to ensure timely delivery.</a:t>
            </a:r>
          </a:p>
          <a:p>
            <a:pPr algn="just">
              <a:lnSpc>
                <a:spcPts val="2395"/>
              </a:lnSpc>
            </a:pPr>
          </a:p>
          <a:p>
            <a:pPr algn="just">
              <a:lnSpc>
                <a:spcPts val="2395"/>
              </a:lnSpc>
            </a:pPr>
          </a:p>
          <a:p>
            <a:pPr algn="just">
              <a:lnSpc>
                <a:spcPts val="2395"/>
              </a:lnSpc>
            </a:pPr>
            <a:r>
              <a:rPr lang="en-US" sz="2326" spc="-81">
                <a:solidFill>
                  <a:srgbClr val="F4ECCB"/>
                </a:solidFill>
                <a:latin typeface="DM Sans"/>
                <a:ea typeface="DM Sans"/>
                <a:cs typeface="DM Sans"/>
                <a:sym typeface="DM Sans"/>
              </a:rPr>
              <a:t>2. Md Alvi Hasan Emon – UI/UX Frontend Developer</a:t>
            </a:r>
          </a:p>
          <a:p>
            <a:pPr algn="just">
              <a:lnSpc>
                <a:spcPts val="2395"/>
              </a:lnSpc>
            </a:pPr>
            <a:r>
              <a:rPr lang="en-US" sz="2326" spc="-81">
                <a:solidFill>
                  <a:srgbClr val="F4ECCB"/>
                </a:solidFill>
                <a:latin typeface="DM Sans"/>
                <a:ea typeface="DM Sans"/>
                <a:cs typeface="DM Sans"/>
                <a:sym typeface="DM Sans"/>
              </a:rPr>
              <a:t>Designs and implements the visual and interactive elements of a website or application.</a:t>
            </a:r>
          </a:p>
          <a:p>
            <a:pPr algn="just">
              <a:lnSpc>
                <a:spcPts val="2395"/>
              </a:lnSpc>
            </a:pPr>
            <a:r>
              <a:rPr lang="en-US" sz="2326" spc="-81">
                <a:solidFill>
                  <a:srgbClr val="F4ECCB"/>
                </a:solidFill>
                <a:latin typeface="DM Sans"/>
                <a:ea typeface="DM Sans"/>
                <a:cs typeface="DM Sans"/>
                <a:sym typeface="DM Sans"/>
              </a:rPr>
              <a:t> </a:t>
            </a:r>
          </a:p>
          <a:p>
            <a:pPr algn="just">
              <a:lnSpc>
                <a:spcPts val="2395"/>
              </a:lnSpc>
            </a:pPr>
            <a:r>
              <a:rPr lang="en-US" sz="2326" spc="-81">
                <a:solidFill>
                  <a:srgbClr val="F4ECCB"/>
                </a:solidFill>
                <a:latin typeface="DM Sans"/>
                <a:ea typeface="DM Sans"/>
                <a:cs typeface="DM Sans"/>
                <a:sym typeface="DM Sans"/>
              </a:rPr>
              <a:t>Tahmid Hasan Rafi –Backend Developer  </a:t>
            </a:r>
          </a:p>
          <a:p>
            <a:pPr algn="just">
              <a:lnSpc>
                <a:spcPts val="2395"/>
              </a:lnSpc>
            </a:pPr>
            <a:r>
              <a:rPr lang="en-US" sz="2326" spc="-81">
                <a:solidFill>
                  <a:srgbClr val="F4ECCB"/>
                </a:solidFill>
                <a:latin typeface="DM Sans"/>
                <a:ea typeface="DM Sans"/>
                <a:cs typeface="DM Sans"/>
                <a:sym typeface="DM Sans"/>
              </a:rPr>
              <a:t>Develops and maintains server-side logic, APIs, and database interactions.</a:t>
            </a:r>
          </a:p>
          <a:p>
            <a:pPr algn="just">
              <a:lnSpc>
                <a:spcPts val="2395"/>
              </a:lnSpc>
            </a:pPr>
          </a:p>
          <a:p>
            <a:pPr algn="just">
              <a:lnSpc>
                <a:spcPts val="2395"/>
              </a:lnSpc>
            </a:pPr>
            <a:r>
              <a:rPr lang="en-US" sz="2326" spc="-81">
                <a:solidFill>
                  <a:srgbClr val="F4ECCB"/>
                </a:solidFill>
                <a:latin typeface="DM Sans"/>
                <a:ea typeface="DM Sans"/>
                <a:cs typeface="DM Sans"/>
                <a:sym typeface="DM Sans"/>
              </a:rPr>
              <a:t>Tanha Zaman – Database Developer</a:t>
            </a:r>
          </a:p>
          <a:p>
            <a:pPr algn="just">
              <a:lnSpc>
                <a:spcPts val="2395"/>
              </a:lnSpc>
            </a:pPr>
            <a:r>
              <a:rPr lang="en-US" sz="2326" spc="-81">
                <a:solidFill>
                  <a:srgbClr val="F4ECCB"/>
                </a:solidFill>
                <a:latin typeface="DM Sans"/>
                <a:ea typeface="DM Sans"/>
                <a:cs typeface="DM Sans"/>
                <a:sym typeface="DM Sans"/>
              </a:rPr>
              <a:t>Creates, optimizes, and manages databases for efficient data storage and retrieval.  </a:t>
            </a:r>
          </a:p>
          <a:p>
            <a:pPr algn="just">
              <a:lnSpc>
                <a:spcPts val="2395"/>
              </a:lnSpc>
            </a:pPr>
          </a:p>
          <a:p>
            <a:pPr algn="just">
              <a:lnSpc>
                <a:spcPts val="2395"/>
              </a:lnSpc>
            </a:pPr>
            <a:r>
              <a:rPr lang="en-US" sz="2326" spc="-81">
                <a:solidFill>
                  <a:srgbClr val="F4ECCB"/>
                </a:solidFill>
                <a:latin typeface="DM Sans"/>
                <a:ea typeface="DM Sans"/>
                <a:cs typeface="DM Sans"/>
                <a:sym typeface="DM Sans"/>
              </a:rPr>
              <a:t>Abida Hossain Shrabonti - Quality Assurance</a:t>
            </a:r>
          </a:p>
          <a:p>
            <a:pPr algn="just">
              <a:lnSpc>
                <a:spcPts val="2395"/>
              </a:lnSpc>
            </a:pPr>
            <a:r>
              <a:rPr lang="en-US" sz="2326" spc="-81">
                <a:solidFill>
                  <a:srgbClr val="F4ECCB"/>
                </a:solidFill>
                <a:latin typeface="DM Sans"/>
                <a:ea typeface="DM Sans"/>
                <a:cs typeface="DM Sans"/>
                <a:sym typeface="DM Sans"/>
              </a:rPr>
              <a:t>Tests and ensures software meets quality standards and is free of defects.</a:t>
            </a:r>
          </a:p>
          <a:p>
            <a:pPr algn="just">
              <a:lnSpc>
                <a:spcPts val="2395"/>
              </a:lnSpc>
            </a:pPr>
          </a:p>
          <a:p>
            <a:pPr algn="just">
              <a:lnSpc>
                <a:spcPts val="2395"/>
              </a:lnSpc>
            </a:pPr>
            <a:r>
              <a:rPr lang="en-US" sz="2326" spc="-81">
                <a:solidFill>
                  <a:srgbClr val="F4ECCB"/>
                </a:solidFill>
                <a:latin typeface="DM Sans"/>
                <a:ea typeface="DM Sans"/>
                <a:cs typeface="DM Sans"/>
                <a:sym typeface="DM Sans"/>
              </a:rPr>
              <a:t> </a:t>
            </a:r>
          </a:p>
          <a:p>
            <a:pPr algn="just">
              <a:lnSpc>
                <a:spcPts val="2395"/>
              </a:lnSpc>
            </a:pPr>
            <a:r>
              <a:rPr lang="en-US" sz="2326" spc="-81">
                <a:solidFill>
                  <a:srgbClr val="F4ECCB"/>
                </a:solidFill>
                <a:latin typeface="DM Sans"/>
                <a:ea typeface="DM Sans"/>
                <a:cs typeface="DM Sans"/>
                <a:sym typeface="DM Sans"/>
              </a:rPr>
              <a:t> </a:t>
            </a:r>
          </a:p>
          <a:p>
            <a:pPr algn="just">
              <a:lnSpc>
                <a:spcPts val="2395"/>
              </a:lnSpc>
            </a:pPr>
          </a:p>
          <a:p>
            <a:pPr algn="just">
              <a:lnSpc>
                <a:spcPts val="2395"/>
              </a:lnSpc>
            </a:pPr>
          </a:p>
          <a:p>
            <a:pPr algn="just">
              <a:lnSpc>
                <a:spcPts val="2395"/>
              </a:lnSpc>
            </a:pPr>
          </a:p>
          <a:p>
            <a:pPr algn="just">
              <a:lnSpc>
                <a:spcPts val="2395"/>
              </a:lnSpc>
            </a:pPr>
          </a:p>
          <a:p>
            <a:pPr algn="just">
              <a:lnSpc>
                <a:spcPts val="2395"/>
              </a:lnSpc>
            </a:pPr>
          </a:p>
          <a:p>
            <a:pPr algn="just">
              <a:lnSpc>
                <a:spcPts val="2395"/>
              </a:lnSpc>
            </a:pPr>
          </a:p>
          <a:p>
            <a:pPr algn="just">
              <a:lnSpc>
                <a:spcPts val="2395"/>
              </a:lnSpc>
            </a:pPr>
          </a:p>
          <a:p>
            <a:pPr algn="just">
              <a:lnSpc>
                <a:spcPts val="2395"/>
              </a:lnSpc>
            </a:pPr>
          </a:p>
          <a:p>
            <a:pPr algn="just">
              <a:lnSpc>
                <a:spcPts val="2395"/>
              </a:lnSpc>
            </a:pPr>
          </a:p>
          <a:p>
            <a:pPr algn="just" marL="0" indent="0" lvl="0">
              <a:lnSpc>
                <a:spcPts val="2395"/>
              </a:lnSpc>
              <a:spcBef>
                <a:spcPct val="0"/>
              </a:spcBef>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399584"/>
            <a:ext cx="376938" cy="434625"/>
          </a:xfrm>
          <a:custGeom>
            <a:avLst/>
            <a:gdLst/>
            <a:ahLst/>
            <a:cxnLst/>
            <a:rect r="r" b="b" t="t" l="l"/>
            <a:pathLst>
              <a:path h="434625" w="376938">
                <a:moveTo>
                  <a:pt x="0" y="0"/>
                </a:moveTo>
                <a:lnTo>
                  <a:pt x="376938" y="0"/>
                </a:lnTo>
                <a:lnTo>
                  <a:pt x="376938" y="434625"/>
                </a:lnTo>
                <a:lnTo>
                  <a:pt x="0" y="434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9465367" y="-758367"/>
            <a:ext cx="13302007" cy="11414116"/>
            <a:chOff x="0" y="0"/>
            <a:chExt cx="6269228" cy="5379466"/>
          </a:xfrm>
        </p:grpSpPr>
        <p:sp>
          <p:nvSpPr>
            <p:cNvPr name="Freeform 4" id="4"/>
            <p:cNvSpPr/>
            <p:nvPr/>
          </p:nvSpPr>
          <p:spPr>
            <a:xfrm flipH="false" flipV="false" rot="0">
              <a:off x="-37338" y="-26924"/>
              <a:ext cx="6306566" cy="5406390"/>
            </a:xfrm>
            <a:custGeom>
              <a:avLst/>
              <a:gdLst/>
              <a:ahLst/>
              <a:cxnLst/>
              <a:rect r="r" b="b" t="t" l="l"/>
              <a:pathLst>
                <a:path h="5406390" w="6306566">
                  <a:moveTo>
                    <a:pt x="6014466" y="5406390"/>
                  </a:moveTo>
                  <a:cubicBezTo>
                    <a:pt x="6175121" y="5406390"/>
                    <a:pt x="6306566" y="5274945"/>
                    <a:pt x="6306566" y="5114290"/>
                  </a:cubicBezTo>
                  <a:lnTo>
                    <a:pt x="6306566" y="264922"/>
                  </a:lnTo>
                  <a:cubicBezTo>
                    <a:pt x="6306566" y="104267"/>
                    <a:pt x="6177915" y="0"/>
                    <a:pt x="6020816" y="33147"/>
                  </a:cubicBezTo>
                  <a:lnTo>
                    <a:pt x="242316" y="1251966"/>
                  </a:lnTo>
                  <a:cubicBezTo>
                    <a:pt x="85090" y="1285113"/>
                    <a:pt x="0" y="1436243"/>
                    <a:pt x="53213" y="1587881"/>
                  </a:cubicBezTo>
                  <a:lnTo>
                    <a:pt x="1295781" y="5130673"/>
                  </a:lnTo>
                  <a:cubicBezTo>
                    <a:pt x="1348994" y="5282311"/>
                    <a:pt x="1523873" y="5406263"/>
                    <a:pt x="1684528" y="5406263"/>
                  </a:cubicBezTo>
                  <a:lnTo>
                    <a:pt x="6014466" y="5406390"/>
                  </a:lnTo>
                  <a:close/>
                </a:path>
              </a:pathLst>
            </a:custGeom>
            <a:blipFill>
              <a:blip r:embed="rId4"/>
              <a:stretch>
                <a:fillRect l="-24819" t="0" r="-17758" b="0"/>
              </a:stretch>
            </a:blipFill>
          </p:spPr>
        </p:sp>
      </p:grpSp>
      <p:sp>
        <p:nvSpPr>
          <p:cNvPr name="Freeform 5" id="5"/>
          <p:cNvSpPr/>
          <p:nvPr/>
        </p:nvSpPr>
        <p:spPr>
          <a:xfrm flipH="false" flipV="false" rot="0">
            <a:off x="13626565" y="9258300"/>
            <a:ext cx="5632449" cy="1907807"/>
          </a:xfrm>
          <a:custGeom>
            <a:avLst/>
            <a:gdLst/>
            <a:ahLst/>
            <a:cxnLst/>
            <a:rect r="r" b="b" t="t" l="l"/>
            <a:pathLst>
              <a:path h="1907807" w="5632449">
                <a:moveTo>
                  <a:pt x="0" y="0"/>
                </a:moveTo>
                <a:lnTo>
                  <a:pt x="5632449" y="0"/>
                </a:lnTo>
                <a:lnTo>
                  <a:pt x="5632449" y="1907807"/>
                </a:lnTo>
                <a:lnTo>
                  <a:pt x="0" y="19078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false" rot="0">
            <a:off x="-1410586" y="-879107"/>
            <a:ext cx="5632449" cy="1907807"/>
          </a:xfrm>
          <a:custGeom>
            <a:avLst/>
            <a:gdLst/>
            <a:ahLst/>
            <a:cxnLst/>
            <a:rect r="r" b="b" t="t" l="l"/>
            <a:pathLst>
              <a:path h="1907807" w="5632449">
                <a:moveTo>
                  <a:pt x="5632449" y="0"/>
                </a:moveTo>
                <a:lnTo>
                  <a:pt x="0" y="0"/>
                </a:lnTo>
                <a:lnTo>
                  <a:pt x="0" y="1907807"/>
                </a:lnTo>
                <a:lnTo>
                  <a:pt x="5632449" y="1907807"/>
                </a:lnTo>
                <a:lnTo>
                  <a:pt x="5632449"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1028700" y="2268992"/>
            <a:ext cx="5556076" cy="1463674"/>
          </a:xfrm>
          <a:prstGeom prst="rect">
            <a:avLst/>
          </a:prstGeom>
        </p:spPr>
        <p:txBody>
          <a:bodyPr anchor="t" rtlCol="false" tIns="0" lIns="0" bIns="0" rIns="0">
            <a:spAutoFit/>
          </a:bodyPr>
          <a:lstStyle/>
          <a:p>
            <a:pPr algn="just">
              <a:lnSpc>
                <a:spcPts val="11200"/>
              </a:lnSpc>
            </a:pPr>
            <a:r>
              <a:rPr lang="en-US" sz="8000" b="true">
                <a:solidFill>
                  <a:srgbClr val="F4ECCB"/>
                </a:solidFill>
                <a:latin typeface="Telegraf Bold"/>
                <a:ea typeface="Telegraf Bold"/>
                <a:cs typeface="Telegraf Bold"/>
                <a:sym typeface="Telegraf Bold"/>
              </a:rPr>
              <a:t>What is</a:t>
            </a:r>
          </a:p>
        </p:txBody>
      </p:sp>
      <p:sp>
        <p:nvSpPr>
          <p:cNvPr name="TextBox 8" id="8"/>
          <p:cNvSpPr txBox="true"/>
          <p:nvPr/>
        </p:nvSpPr>
        <p:spPr>
          <a:xfrm rot="0">
            <a:off x="1028700" y="3485017"/>
            <a:ext cx="8819038" cy="1463674"/>
          </a:xfrm>
          <a:prstGeom prst="rect">
            <a:avLst/>
          </a:prstGeom>
        </p:spPr>
        <p:txBody>
          <a:bodyPr anchor="t" rtlCol="false" tIns="0" lIns="0" bIns="0" rIns="0">
            <a:spAutoFit/>
          </a:bodyPr>
          <a:lstStyle/>
          <a:p>
            <a:pPr algn="just">
              <a:lnSpc>
                <a:spcPts val="11200"/>
              </a:lnSpc>
            </a:pPr>
            <a:r>
              <a:rPr lang="en-US" sz="8000">
                <a:solidFill>
                  <a:srgbClr val="F4ECCB"/>
                </a:solidFill>
                <a:latin typeface="Telegraf"/>
                <a:ea typeface="Telegraf"/>
                <a:cs typeface="Telegraf"/>
                <a:sym typeface="Telegraf"/>
              </a:rPr>
              <a:t>Cryptocurrency?</a:t>
            </a:r>
          </a:p>
        </p:txBody>
      </p:sp>
      <p:sp>
        <p:nvSpPr>
          <p:cNvPr name="TextBox 9" id="9"/>
          <p:cNvSpPr txBox="true"/>
          <p:nvPr/>
        </p:nvSpPr>
        <p:spPr>
          <a:xfrm rot="0">
            <a:off x="1028700" y="5355414"/>
            <a:ext cx="8115300" cy="2072005"/>
          </a:xfrm>
          <a:prstGeom prst="rect">
            <a:avLst/>
          </a:prstGeom>
        </p:spPr>
        <p:txBody>
          <a:bodyPr anchor="t" rtlCol="false" tIns="0" lIns="0" bIns="0" rIns="0">
            <a:spAutoFit/>
          </a:bodyPr>
          <a:lstStyle/>
          <a:p>
            <a:pPr algn="just">
              <a:lnSpc>
                <a:spcPts val="2060"/>
              </a:lnSpc>
            </a:pPr>
            <a:r>
              <a:rPr lang="en-US" sz="2000" spc="-70">
                <a:solidFill>
                  <a:srgbClr val="F4ECCB"/>
                </a:solidFill>
                <a:latin typeface="DM Sans"/>
                <a:ea typeface="DM Sans"/>
                <a:cs typeface="DM Sans"/>
                <a:sym typeface="DM Sans"/>
              </a:rPr>
              <a:t>Cryptocurrency is a type of digital or virtual currency that uses cryptography for security. It operates on a decentralized network, typically based on *blockchain technology*, which is a distributed ledger enforced by a network of computers . Unlike traditional currencies issued and regulated by governments or central banks, cryptocurrencies are generally decentralized and operate independently of any central authority.  </a:t>
            </a:r>
          </a:p>
          <a:p>
            <a:pPr algn="just" marL="0" indent="0" lvl="0">
              <a:lnSpc>
                <a:spcPts val="2060"/>
              </a:lnSpc>
              <a:spcBef>
                <a:spcPct val="0"/>
              </a:spcBef>
            </a:pP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596236"/>
            <a:ext cx="376938" cy="434625"/>
          </a:xfrm>
          <a:custGeom>
            <a:avLst/>
            <a:gdLst/>
            <a:ahLst/>
            <a:cxnLst/>
            <a:rect r="r" b="b" t="t" l="l"/>
            <a:pathLst>
              <a:path h="434625" w="376938">
                <a:moveTo>
                  <a:pt x="0" y="0"/>
                </a:moveTo>
                <a:lnTo>
                  <a:pt x="376938" y="0"/>
                </a:lnTo>
                <a:lnTo>
                  <a:pt x="376938" y="434625"/>
                </a:lnTo>
                <a:lnTo>
                  <a:pt x="0" y="434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7422393" y="4867994"/>
            <a:ext cx="3543686" cy="2126212"/>
            <a:chOff x="0" y="0"/>
            <a:chExt cx="6350000" cy="3810000"/>
          </a:xfrm>
        </p:grpSpPr>
        <p:sp>
          <p:nvSpPr>
            <p:cNvPr name="Freeform 4" id="4"/>
            <p:cNvSpPr/>
            <p:nvPr/>
          </p:nvSpPr>
          <p:spPr>
            <a:xfrm flipH="false" flipV="false" rot="0">
              <a:off x="0" y="0"/>
              <a:ext cx="6350000" cy="3810000"/>
            </a:xfrm>
            <a:custGeom>
              <a:avLst/>
              <a:gdLst/>
              <a:ahLst/>
              <a:cxnLst/>
              <a:rect r="r" b="b" t="t" l="l"/>
              <a:pathLst>
                <a:path h="3810000" w="6350000">
                  <a:moveTo>
                    <a:pt x="0" y="1905000"/>
                  </a:moveTo>
                  <a:cubicBezTo>
                    <a:pt x="0" y="853440"/>
                    <a:pt x="853440" y="0"/>
                    <a:pt x="1905000" y="0"/>
                  </a:cubicBezTo>
                  <a:lnTo>
                    <a:pt x="4445000" y="0"/>
                  </a:lnTo>
                  <a:cubicBezTo>
                    <a:pt x="5496560" y="0"/>
                    <a:pt x="6350000" y="853440"/>
                    <a:pt x="6350000" y="1905000"/>
                  </a:cubicBezTo>
                  <a:cubicBezTo>
                    <a:pt x="6350000" y="2956560"/>
                    <a:pt x="5496560" y="3810000"/>
                    <a:pt x="4445000" y="3810000"/>
                  </a:cubicBezTo>
                  <a:lnTo>
                    <a:pt x="1905000" y="3810000"/>
                  </a:lnTo>
                  <a:cubicBezTo>
                    <a:pt x="853440" y="3810000"/>
                    <a:pt x="0" y="2956560"/>
                    <a:pt x="0" y="1905000"/>
                  </a:cubicBezTo>
                  <a:close/>
                </a:path>
              </a:pathLst>
            </a:custGeom>
            <a:blipFill>
              <a:blip r:embed="rId4"/>
              <a:stretch>
                <a:fillRect l="0" t="-10251" r="0" b="-10251"/>
              </a:stretch>
            </a:blipFill>
          </p:spPr>
        </p:sp>
      </p:grpSp>
      <p:sp>
        <p:nvSpPr>
          <p:cNvPr name="Freeform 5" id="5"/>
          <p:cNvSpPr/>
          <p:nvPr/>
        </p:nvSpPr>
        <p:spPr>
          <a:xfrm flipH="false" flipV="false" rot="0">
            <a:off x="13597614" y="9258300"/>
            <a:ext cx="5632449" cy="1907807"/>
          </a:xfrm>
          <a:custGeom>
            <a:avLst/>
            <a:gdLst/>
            <a:ahLst/>
            <a:cxnLst/>
            <a:rect r="r" b="b" t="t" l="l"/>
            <a:pathLst>
              <a:path h="1907807" w="5632449">
                <a:moveTo>
                  <a:pt x="0" y="0"/>
                </a:moveTo>
                <a:lnTo>
                  <a:pt x="5632449" y="0"/>
                </a:lnTo>
                <a:lnTo>
                  <a:pt x="5632449" y="1907807"/>
                </a:lnTo>
                <a:lnTo>
                  <a:pt x="0" y="19078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false" rot="0">
            <a:off x="-942063" y="-879107"/>
            <a:ext cx="5632449" cy="1907807"/>
          </a:xfrm>
          <a:custGeom>
            <a:avLst/>
            <a:gdLst/>
            <a:ahLst/>
            <a:cxnLst/>
            <a:rect r="r" b="b" t="t" l="l"/>
            <a:pathLst>
              <a:path h="1907807" w="5632449">
                <a:moveTo>
                  <a:pt x="5632449" y="0"/>
                </a:moveTo>
                <a:lnTo>
                  <a:pt x="0" y="0"/>
                </a:lnTo>
                <a:lnTo>
                  <a:pt x="0" y="1907807"/>
                </a:lnTo>
                <a:lnTo>
                  <a:pt x="5632449" y="1907807"/>
                </a:lnTo>
                <a:lnTo>
                  <a:pt x="5632449"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7" id="7"/>
          <p:cNvSpPr txBox="true"/>
          <p:nvPr/>
        </p:nvSpPr>
        <p:spPr>
          <a:xfrm rot="0">
            <a:off x="3392724" y="904827"/>
            <a:ext cx="10720054" cy="2790012"/>
          </a:xfrm>
          <a:prstGeom prst="rect">
            <a:avLst/>
          </a:prstGeom>
        </p:spPr>
        <p:txBody>
          <a:bodyPr anchor="t" rtlCol="false" tIns="0" lIns="0" bIns="0" rIns="0">
            <a:spAutoFit/>
          </a:bodyPr>
          <a:lstStyle/>
          <a:p>
            <a:pPr algn="ctr">
              <a:lnSpc>
                <a:spcPts val="10845"/>
              </a:lnSpc>
            </a:pPr>
            <a:r>
              <a:rPr lang="en-US" sz="7746" b="true">
                <a:solidFill>
                  <a:srgbClr val="F4ECCB"/>
                </a:solidFill>
                <a:latin typeface="Telegraf Bold"/>
                <a:ea typeface="Telegraf Bold"/>
                <a:cs typeface="Telegraf Bold"/>
                <a:sym typeface="Telegraf Bold"/>
              </a:rPr>
              <a:t>RAT CRYPTO </a:t>
            </a:r>
          </a:p>
          <a:p>
            <a:pPr algn="ctr">
              <a:lnSpc>
                <a:spcPts val="10845"/>
              </a:lnSpc>
            </a:pPr>
            <a:r>
              <a:rPr lang="en-US" sz="7746" b="true">
                <a:solidFill>
                  <a:srgbClr val="F4ECCB"/>
                </a:solidFill>
                <a:latin typeface="Telegraf Bold"/>
                <a:ea typeface="Telegraf Bold"/>
                <a:cs typeface="Telegraf Bold"/>
                <a:sym typeface="Telegraf Bold"/>
              </a:rPr>
              <a:t>FUNCTIONALITIES </a:t>
            </a:r>
          </a:p>
        </p:txBody>
      </p:sp>
      <p:sp>
        <p:nvSpPr>
          <p:cNvPr name="TextBox 8" id="8"/>
          <p:cNvSpPr txBox="true"/>
          <p:nvPr/>
        </p:nvSpPr>
        <p:spPr>
          <a:xfrm rot="0">
            <a:off x="783105" y="3937092"/>
            <a:ext cx="4537065" cy="1489710"/>
          </a:xfrm>
          <a:prstGeom prst="rect">
            <a:avLst/>
          </a:prstGeom>
        </p:spPr>
        <p:txBody>
          <a:bodyPr anchor="t" rtlCol="false" tIns="0" lIns="0" bIns="0" rIns="0">
            <a:spAutoFit/>
          </a:bodyPr>
          <a:lstStyle/>
          <a:p>
            <a:pPr algn="just">
              <a:lnSpc>
                <a:spcPts val="1339"/>
              </a:lnSpc>
            </a:pPr>
          </a:p>
          <a:p>
            <a:pPr algn="just">
              <a:lnSpc>
                <a:spcPts val="1751"/>
              </a:lnSpc>
            </a:pPr>
            <a:r>
              <a:rPr lang="en-US" sz="1700" spc="-59">
                <a:solidFill>
                  <a:srgbClr val="F4ECCB"/>
                </a:solidFill>
                <a:latin typeface="DM Sans"/>
                <a:ea typeface="DM Sans"/>
                <a:cs typeface="DM Sans"/>
                <a:sym typeface="DM Sans"/>
              </a:rPr>
              <a:t>Admin Dashboard Title: Indicates the user is viewing an admin interface.</a:t>
            </a:r>
          </a:p>
          <a:p>
            <a:pPr algn="just">
              <a:lnSpc>
                <a:spcPts val="1751"/>
              </a:lnSpc>
            </a:pPr>
            <a:r>
              <a:rPr lang="en-US" sz="1700" spc="-59">
                <a:solidFill>
                  <a:srgbClr val="F4ECCB"/>
                </a:solidFill>
                <a:latin typeface="DM Sans"/>
                <a:ea typeface="DM Sans"/>
                <a:cs typeface="DM Sans"/>
                <a:sym typeface="DM Sans"/>
              </a:rPr>
              <a:t>User Profile: Displays the user's profile picture and name, with a dropdown for profile-related options.</a:t>
            </a:r>
          </a:p>
          <a:p>
            <a:pPr algn="just" marL="0" indent="0" lvl="0">
              <a:lnSpc>
                <a:spcPts val="1751"/>
              </a:lnSpc>
              <a:spcBef>
                <a:spcPct val="0"/>
              </a:spcBef>
            </a:pPr>
          </a:p>
        </p:txBody>
      </p:sp>
      <p:sp>
        <p:nvSpPr>
          <p:cNvPr name="TextBox 9" id="9"/>
          <p:cNvSpPr txBox="true"/>
          <p:nvPr/>
        </p:nvSpPr>
        <p:spPr>
          <a:xfrm rot="0">
            <a:off x="572971" y="3293519"/>
            <a:ext cx="3198282" cy="1182370"/>
          </a:xfrm>
          <a:prstGeom prst="rect">
            <a:avLst/>
          </a:prstGeom>
        </p:spPr>
        <p:txBody>
          <a:bodyPr anchor="t" rtlCol="false" tIns="0" lIns="0" bIns="0" rIns="0">
            <a:spAutoFit/>
          </a:bodyPr>
          <a:lstStyle/>
          <a:p>
            <a:pPr algn="ctr">
              <a:lnSpc>
                <a:spcPts val="3079"/>
              </a:lnSpc>
            </a:pPr>
            <a:r>
              <a:rPr lang="en-US" sz="2199" b="true">
                <a:solidFill>
                  <a:srgbClr val="F4ECCB"/>
                </a:solidFill>
                <a:latin typeface="Telegraf Bold"/>
                <a:ea typeface="Telegraf Bold"/>
                <a:cs typeface="Telegraf Bold"/>
                <a:sym typeface="Telegraf Bold"/>
              </a:rPr>
              <a:t>Step-1 </a:t>
            </a:r>
          </a:p>
          <a:p>
            <a:pPr algn="ctr">
              <a:lnSpc>
                <a:spcPts val="3079"/>
              </a:lnSpc>
            </a:pPr>
          </a:p>
          <a:p>
            <a:pPr algn="ctr">
              <a:lnSpc>
                <a:spcPts val="3079"/>
              </a:lnSpc>
            </a:pPr>
          </a:p>
        </p:txBody>
      </p:sp>
      <p:sp>
        <p:nvSpPr>
          <p:cNvPr name="TextBox 10" id="10"/>
          <p:cNvSpPr txBox="true"/>
          <p:nvPr/>
        </p:nvSpPr>
        <p:spPr>
          <a:xfrm rot="0">
            <a:off x="6849842" y="7465464"/>
            <a:ext cx="5897554" cy="2336759"/>
          </a:xfrm>
          <a:prstGeom prst="rect">
            <a:avLst/>
          </a:prstGeom>
        </p:spPr>
        <p:txBody>
          <a:bodyPr anchor="t" rtlCol="false" tIns="0" lIns="0" bIns="0" rIns="0">
            <a:spAutoFit/>
          </a:bodyPr>
          <a:lstStyle/>
          <a:p>
            <a:pPr algn="just">
              <a:lnSpc>
                <a:spcPts val="1512"/>
              </a:lnSpc>
            </a:pPr>
          </a:p>
          <a:p>
            <a:pPr algn="just">
              <a:lnSpc>
                <a:spcPts val="1512"/>
              </a:lnSpc>
            </a:pPr>
            <a:r>
              <a:rPr lang="en-US" sz="1468" spc="-51">
                <a:solidFill>
                  <a:srgbClr val="F4ECCB"/>
                </a:solidFill>
                <a:latin typeface="DM Sans"/>
                <a:ea typeface="DM Sans"/>
                <a:cs typeface="DM Sans"/>
                <a:sym typeface="DM Sans"/>
              </a:rPr>
              <a:t>Exchange: Possibly for currency exchange options. Crypto Exchange page that allows users to convert one cryptocurrency to another or to a fiat currency. </a:t>
            </a:r>
          </a:p>
          <a:p>
            <a:pPr algn="just">
              <a:lnSpc>
                <a:spcPts val="1512"/>
              </a:lnSpc>
            </a:pPr>
          </a:p>
          <a:p>
            <a:pPr algn="just">
              <a:lnSpc>
                <a:spcPts val="1512"/>
              </a:lnSpc>
            </a:pPr>
            <a:r>
              <a:rPr lang="en-US" sz="1468" spc="-51">
                <a:solidFill>
                  <a:srgbClr val="F4ECCB"/>
                </a:solidFill>
                <a:latin typeface="DM Sans"/>
                <a:ea typeface="DM Sans"/>
                <a:cs typeface="DM Sans"/>
                <a:sym typeface="DM Sans"/>
              </a:rPr>
              <a:t>From: Select the cryptocurrency or fiat currency to convert from </a:t>
            </a:r>
          </a:p>
          <a:p>
            <a:pPr algn="just">
              <a:lnSpc>
                <a:spcPts val="1512"/>
              </a:lnSpc>
            </a:pPr>
            <a:r>
              <a:rPr lang="en-US" sz="1468" spc="-51">
                <a:solidFill>
                  <a:srgbClr val="F4ECCB"/>
                </a:solidFill>
                <a:latin typeface="DM Sans"/>
                <a:ea typeface="DM Sans"/>
                <a:cs typeface="DM Sans"/>
                <a:sym typeface="DM Sans"/>
              </a:rPr>
              <a:t>To: Select the target currency for the conversion </a:t>
            </a:r>
          </a:p>
          <a:p>
            <a:pPr algn="just">
              <a:lnSpc>
                <a:spcPts val="1718"/>
              </a:lnSpc>
            </a:pPr>
            <a:r>
              <a:rPr lang="en-US" sz="1668" spc="-58">
                <a:solidFill>
                  <a:srgbClr val="F4ECCB"/>
                </a:solidFill>
                <a:latin typeface="DM Sans"/>
                <a:ea typeface="DM Sans"/>
                <a:cs typeface="DM Sans"/>
                <a:sym typeface="DM Sans"/>
              </a:rPr>
              <a:t>Amount Field: Input field to enter the amount of currency to exchange.</a:t>
            </a:r>
          </a:p>
          <a:p>
            <a:pPr algn="just">
              <a:lnSpc>
                <a:spcPts val="1512"/>
              </a:lnSpc>
            </a:pPr>
            <a:r>
              <a:rPr lang="en-US" sz="1468" spc="-51">
                <a:solidFill>
                  <a:srgbClr val="F4ECCB"/>
                </a:solidFill>
                <a:latin typeface="DM Sans"/>
                <a:ea typeface="DM Sans"/>
                <a:cs typeface="DM Sans"/>
                <a:sym typeface="DM Sans"/>
              </a:rPr>
              <a:t>Exchange Now Button: A button to execute the currency exchange.</a:t>
            </a:r>
          </a:p>
          <a:p>
            <a:pPr algn="just">
              <a:lnSpc>
                <a:spcPts val="1512"/>
              </a:lnSpc>
            </a:pPr>
          </a:p>
          <a:p>
            <a:pPr algn="just" marL="0" indent="0" lvl="0">
              <a:lnSpc>
                <a:spcPts val="1512"/>
              </a:lnSpc>
              <a:spcBef>
                <a:spcPct val="0"/>
              </a:spcBef>
            </a:pPr>
          </a:p>
        </p:txBody>
      </p:sp>
      <p:sp>
        <p:nvSpPr>
          <p:cNvPr name="TextBox 11" id="11"/>
          <p:cNvSpPr txBox="true"/>
          <p:nvPr/>
        </p:nvSpPr>
        <p:spPr>
          <a:xfrm rot="0">
            <a:off x="7422393" y="7078817"/>
            <a:ext cx="3443213" cy="1182370"/>
          </a:xfrm>
          <a:prstGeom prst="rect">
            <a:avLst/>
          </a:prstGeom>
        </p:spPr>
        <p:txBody>
          <a:bodyPr anchor="t" rtlCol="false" tIns="0" lIns="0" bIns="0" rIns="0">
            <a:spAutoFit/>
          </a:bodyPr>
          <a:lstStyle/>
          <a:p>
            <a:pPr algn="ctr">
              <a:lnSpc>
                <a:spcPts val="3079"/>
              </a:lnSpc>
            </a:pPr>
            <a:r>
              <a:rPr lang="en-US" sz="2199" b="true">
                <a:solidFill>
                  <a:srgbClr val="F4ECCB"/>
                </a:solidFill>
                <a:latin typeface="Telegraf Bold"/>
                <a:ea typeface="Telegraf Bold"/>
                <a:cs typeface="Telegraf Bold"/>
                <a:sym typeface="Telegraf Bold"/>
              </a:rPr>
              <a:t>Step -2 </a:t>
            </a:r>
          </a:p>
          <a:p>
            <a:pPr algn="ctr">
              <a:lnSpc>
                <a:spcPts val="3079"/>
              </a:lnSpc>
            </a:pPr>
          </a:p>
          <a:p>
            <a:pPr algn="ctr">
              <a:lnSpc>
                <a:spcPts val="3079"/>
              </a:lnSpc>
            </a:pPr>
          </a:p>
        </p:txBody>
      </p:sp>
      <p:sp>
        <p:nvSpPr>
          <p:cNvPr name="TextBox 12" id="12"/>
          <p:cNvSpPr txBox="true"/>
          <p:nvPr/>
        </p:nvSpPr>
        <p:spPr>
          <a:xfrm rot="0">
            <a:off x="13071105" y="4504464"/>
            <a:ext cx="4537065" cy="884428"/>
          </a:xfrm>
          <a:prstGeom prst="rect">
            <a:avLst/>
          </a:prstGeom>
        </p:spPr>
        <p:txBody>
          <a:bodyPr anchor="t" rtlCol="false" tIns="0" lIns="0" bIns="0" rIns="0">
            <a:spAutoFit/>
          </a:bodyPr>
          <a:lstStyle/>
          <a:p>
            <a:pPr algn="just">
              <a:lnSpc>
                <a:spcPts val="1751"/>
              </a:lnSpc>
            </a:pPr>
            <a:r>
              <a:rPr lang="en-US" sz="1700" spc="-59">
                <a:solidFill>
                  <a:srgbClr val="F4ECCB"/>
                </a:solidFill>
                <a:latin typeface="DM Sans"/>
                <a:ea typeface="DM Sans"/>
                <a:cs typeface="DM Sans"/>
                <a:sym typeface="DM Sans"/>
              </a:rPr>
              <a:t> "Multi-Wallets" with icons for different cryptocurrency wallets, including Trust, MetaMask, Tron, and Binance Smart Chain.</a:t>
            </a:r>
          </a:p>
          <a:p>
            <a:pPr algn="just" marL="0" indent="0" lvl="0">
              <a:lnSpc>
                <a:spcPts val="1751"/>
              </a:lnSpc>
              <a:spcBef>
                <a:spcPct val="0"/>
              </a:spcBef>
            </a:pPr>
          </a:p>
        </p:txBody>
      </p:sp>
      <p:sp>
        <p:nvSpPr>
          <p:cNvPr name="TextBox 13" id="13"/>
          <p:cNvSpPr txBox="true"/>
          <p:nvPr/>
        </p:nvSpPr>
        <p:spPr>
          <a:xfrm rot="0">
            <a:off x="12423699" y="3293519"/>
            <a:ext cx="4835601" cy="401320"/>
          </a:xfrm>
          <a:prstGeom prst="rect">
            <a:avLst/>
          </a:prstGeom>
        </p:spPr>
        <p:txBody>
          <a:bodyPr anchor="t" rtlCol="false" tIns="0" lIns="0" bIns="0" rIns="0">
            <a:spAutoFit/>
          </a:bodyPr>
          <a:lstStyle/>
          <a:p>
            <a:pPr algn="ctr">
              <a:lnSpc>
                <a:spcPts val="3079"/>
              </a:lnSpc>
            </a:pPr>
            <a:r>
              <a:rPr lang="en-US" sz="2199" b="true">
                <a:solidFill>
                  <a:srgbClr val="F4ECCB"/>
                </a:solidFill>
                <a:latin typeface="Telegraf Bold"/>
                <a:ea typeface="Telegraf Bold"/>
                <a:cs typeface="Telegraf Bold"/>
                <a:sym typeface="Telegraf Bold"/>
              </a:rPr>
              <a:t>Step-3</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4226385"/>
            <a:ext cx="7960894" cy="5031915"/>
          </a:xfrm>
          <a:custGeom>
            <a:avLst/>
            <a:gdLst/>
            <a:ahLst/>
            <a:cxnLst/>
            <a:rect r="r" b="b" t="t" l="l"/>
            <a:pathLst>
              <a:path h="5031915" w="7960894">
                <a:moveTo>
                  <a:pt x="0" y="0"/>
                </a:moveTo>
                <a:lnTo>
                  <a:pt x="7960894" y="0"/>
                </a:lnTo>
                <a:lnTo>
                  <a:pt x="7960894" y="5031915"/>
                </a:lnTo>
                <a:lnTo>
                  <a:pt x="0" y="5031915"/>
                </a:lnTo>
                <a:lnTo>
                  <a:pt x="0" y="0"/>
                </a:lnTo>
                <a:close/>
              </a:path>
            </a:pathLst>
          </a:custGeom>
          <a:blipFill>
            <a:blip r:embed="rId2"/>
            <a:stretch>
              <a:fillRect l="0" t="-18656" r="0" b="0"/>
            </a:stretch>
          </a:blipFill>
        </p:spPr>
      </p:sp>
      <p:sp>
        <p:nvSpPr>
          <p:cNvPr name="TextBox 3" id="3"/>
          <p:cNvSpPr txBox="true"/>
          <p:nvPr/>
        </p:nvSpPr>
        <p:spPr>
          <a:xfrm rot="0">
            <a:off x="1028700" y="1151222"/>
            <a:ext cx="8170712" cy="1110525"/>
          </a:xfrm>
          <a:prstGeom prst="rect">
            <a:avLst/>
          </a:prstGeom>
        </p:spPr>
        <p:txBody>
          <a:bodyPr anchor="t" rtlCol="false" tIns="0" lIns="0" bIns="0" rIns="0">
            <a:spAutoFit/>
          </a:bodyPr>
          <a:lstStyle/>
          <a:p>
            <a:pPr algn="ctr">
              <a:lnSpc>
                <a:spcPts val="9139"/>
              </a:lnSpc>
            </a:pPr>
            <a:r>
              <a:rPr lang="en-US" sz="6528" b="true">
                <a:solidFill>
                  <a:srgbClr val="F4ECCB"/>
                </a:solidFill>
                <a:latin typeface="Canva Sans Bold"/>
                <a:ea typeface="Canva Sans Bold"/>
                <a:cs typeface="Canva Sans Bold"/>
                <a:sym typeface="Canva Sans Bold"/>
              </a:rPr>
              <a:t>Key SQL Insights</a:t>
            </a:r>
          </a:p>
        </p:txBody>
      </p:sp>
      <p:sp>
        <p:nvSpPr>
          <p:cNvPr name="TextBox 4" id="4"/>
          <p:cNvSpPr txBox="true"/>
          <p:nvPr/>
        </p:nvSpPr>
        <p:spPr>
          <a:xfrm rot="0">
            <a:off x="10025117" y="3227887"/>
            <a:ext cx="6309308" cy="1915613"/>
          </a:xfrm>
          <a:prstGeom prst="rect">
            <a:avLst/>
          </a:prstGeom>
        </p:spPr>
        <p:txBody>
          <a:bodyPr anchor="t" rtlCol="false" tIns="0" lIns="0" bIns="0" rIns="0">
            <a:spAutoFit/>
          </a:bodyPr>
          <a:lstStyle/>
          <a:p>
            <a:pPr algn="l" marL="518686" indent="-259343" lvl="1">
              <a:lnSpc>
                <a:spcPts val="3363"/>
              </a:lnSpc>
              <a:buFont typeface="Arial"/>
              <a:buChar char="•"/>
            </a:pPr>
            <a:r>
              <a:rPr lang="en-US" b="true" sz="2402">
                <a:solidFill>
                  <a:srgbClr val="F4ECCB"/>
                </a:solidFill>
                <a:latin typeface="Canva Sans Bold"/>
                <a:ea typeface="Canva Sans Bold"/>
                <a:cs typeface="Canva Sans Bold"/>
                <a:sym typeface="Canva Sans Bold"/>
              </a:rPr>
              <a:t>Admins: Platform management.</a:t>
            </a:r>
          </a:p>
          <a:p>
            <a:pPr algn="l" marL="518686" indent="-259343" lvl="1">
              <a:lnSpc>
                <a:spcPts val="3363"/>
              </a:lnSpc>
              <a:buFont typeface="Arial"/>
              <a:buChar char="•"/>
            </a:pPr>
            <a:r>
              <a:rPr lang="en-US" b="true" sz="2402">
                <a:solidFill>
                  <a:srgbClr val="F4ECCB"/>
                </a:solidFill>
                <a:latin typeface="Canva Sans Bold"/>
                <a:ea typeface="Canva Sans Bold"/>
                <a:cs typeface="Canva Sans Bold"/>
                <a:sym typeface="Canva Sans Bold"/>
              </a:rPr>
              <a:t>Blo</a:t>
            </a:r>
            <a:r>
              <a:rPr lang="en-US" b="true" sz="2402">
                <a:solidFill>
                  <a:srgbClr val="F4ECCB"/>
                </a:solidFill>
                <a:latin typeface="Canva Sans Bold"/>
                <a:ea typeface="Canva Sans Bold"/>
                <a:cs typeface="Canva Sans Bold"/>
                <a:sym typeface="Canva Sans Bold"/>
              </a:rPr>
              <a:t>cks: Blockchain data.</a:t>
            </a:r>
          </a:p>
          <a:p>
            <a:pPr algn="l" marL="518686" indent="-259343" lvl="1">
              <a:lnSpc>
                <a:spcPts val="3363"/>
              </a:lnSpc>
              <a:buFont typeface="Arial"/>
              <a:buChar char="•"/>
            </a:pPr>
            <a:r>
              <a:rPr lang="en-US" b="true" sz="2402">
                <a:solidFill>
                  <a:srgbClr val="F4ECCB"/>
                </a:solidFill>
                <a:latin typeface="Canva Sans Bold"/>
                <a:ea typeface="Canva Sans Bold"/>
                <a:cs typeface="Canva Sans Bold"/>
                <a:sym typeface="Canva Sans Bold"/>
              </a:rPr>
              <a:t>Users: Links wallets &amp; help queries.</a:t>
            </a:r>
          </a:p>
          <a:p>
            <a:pPr algn="l" marL="518686" indent="-259343" lvl="1">
              <a:lnSpc>
                <a:spcPts val="3363"/>
              </a:lnSpc>
              <a:buFont typeface="Arial"/>
              <a:buChar char="•"/>
            </a:pPr>
            <a:r>
              <a:rPr lang="en-US" b="true" sz="2402">
                <a:solidFill>
                  <a:srgbClr val="F4ECCB"/>
                </a:solidFill>
                <a:latin typeface="Canva Sans Bold"/>
                <a:ea typeface="Canva Sans Bold"/>
                <a:cs typeface="Canva Sans Bold"/>
                <a:sym typeface="Canva Sans Bold"/>
              </a:rPr>
              <a:t>Transactions: Logs all transfers.</a:t>
            </a:r>
          </a:p>
          <a:p>
            <a:pPr algn="l">
              <a:lnSpc>
                <a:spcPts val="2015"/>
              </a:lnSpc>
            </a:pPr>
          </a:p>
        </p:txBody>
      </p:sp>
      <p:sp>
        <p:nvSpPr>
          <p:cNvPr name="TextBox 5" id="5"/>
          <p:cNvSpPr txBox="true"/>
          <p:nvPr/>
        </p:nvSpPr>
        <p:spPr>
          <a:xfrm rot="0">
            <a:off x="10025117" y="6151411"/>
            <a:ext cx="6312635" cy="1498507"/>
          </a:xfrm>
          <a:prstGeom prst="rect">
            <a:avLst/>
          </a:prstGeom>
        </p:spPr>
        <p:txBody>
          <a:bodyPr anchor="t" rtlCol="false" tIns="0" lIns="0" bIns="0" rIns="0">
            <a:spAutoFit/>
          </a:bodyPr>
          <a:lstStyle/>
          <a:p>
            <a:pPr algn="l" marL="518959" indent="-259480" lvl="1">
              <a:lnSpc>
                <a:spcPts val="3365"/>
              </a:lnSpc>
              <a:buFont typeface="Arial"/>
              <a:buChar char="•"/>
            </a:pPr>
            <a:r>
              <a:rPr lang="en-US" b="true" sz="2403">
                <a:solidFill>
                  <a:srgbClr val="F4ECCB"/>
                </a:solidFill>
                <a:latin typeface="Canva Sans Bold"/>
                <a:ea typeface="Canva Sans Bold"/>
                <a:cs typeface="Canva Sans Bold"/>
                <a:sym typeface="Canva Sans Bold"/>
              </a:rPr>
              <a:t>Active Users: Growth trends.</a:t>
            </a:r>
          </a:p>
          <a:p>
            <a:pPr algn="l" marL="518959" indent="-259480" lvl="1">
              <a:lnSpc>
                <a:spcPts val="3365"/>
              </a:lnSpc>
              <a:buFont typeface="Arial"/>
              <a:buChar char="•"/>
            </a:pPr>
            <a:r>
              <a:rPr lang="en-US" b="true" sz="2403">
                <a:solidFill>
                  <a:srgbClr val="F4ECCB"/>
                </a:solidFill>
                <a:latin typeface="Canva Sans Bold"/>
                <a:ea typeface="Canva Sans Bold"/>
                <a:cs typeface="Canva Sans Bold"/>
                <a:sym typeface="Canva Sans Bold"/>
              </a:rPr>
              <a:t>Transaction Volume: High-level stats.</a:t>
            </a:r>
          </a:p>
          <a:p>
            <a:pPr algn="l" marL="518959" indent="-259480" lvl="1">
              <a:lnSpc>
                <a:spcPts val="3365"/>
              </a:lnSpc>
              <a:buFont typeface="Arial"/>
              <a:buChar char="•"/>
            </a:pPr>
            <a:r>
              <a:rPr lang="en-US" b="true" sz="2403">
                <a:solidFill>
                  <a:srgbClr val="F4ECCB"/>
                </a:solidFill>
                <a:latin typeface="Canva Sans Bold"/>
                <a:ea typeface="Canva Sans Bold"/>
                <a:cs typeface="Canva Sans Bold"/>
                <a:sym typeface="Canva Sans Bold"/>
              </a:rPr>
              <a:t>Pending Queries: Unresolved tickets.</a:t>
            </a:r>
          </a:p>
          <a:p>
            <a:pPr algn="l">
              <a:lnSpc>
                <a:spcPts val="2016"/>
              </a:lnSpc>
            </a:pPr>
          </a:p>
        </p:txBody>
      </p:sp>
    </p:spTree>
  </p:cSld>
  <p:clrMapOvr>
    <a:masterClrMapping/>
  </p:clrMapOvr>
</p:sld>
</file>

<file path=ppt/slides/slide6.xml><?xml version="1.0" encoding="utf-8"?>
<p:sld xmlns:p="http://schemas.openxmlformats.org/presentationml/2006/main" xmlns:a="http://schemas.openxmlformats.org/drawingml/2006/main">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TextBox 2" id="2"/>
          <p:cNvSpPr txBox="true"/>
          <p:nvPr/>
        </p:nvSpPr>
        <p:spPr>
          <a:xfrm rot="0">
            <a:off x="559254" y="2730944"/>
            <a:ext cx="17280315" cy="8374502"/>
          </a:xfrm>
          <a:prstGeom prst="rect">
            <a:avLst/>
          </a:prstGeom>
        </p:spPr>
        <p:txBody>
          <a:bodyPr anchor="t" rtlCol="false" tIns="0" lIns="0" bIns="0" rIns="0">
            <a:spAutoFit/>
          </a:bodyPr>
          <a:lstStyle/>
          <a:p>
            <a:pPr algn="l">
              <a:lnSpc>
                <a:spcPts val="3143"/>
              </a:lnSpc>
            </a:pPr>
            <a:r>
              <a:rPr lang="en-US" sz="2245" b="true">
                <a:solidFill>
                  <a:srgbClr val="F4ECCB"/>
                </a:solidFill>
                <a:latin typeface="Canva Sans Bold"/>
                <a:ea typeface="Canva Sans Bold"/>
                <a:cs typeface="Canva Sans Bold"/>
                <a:sym typeface="Canva Sans Bold"/>
              </a:rPr>
              <a:t>Proof of Capacity (PoC) mining, also known as Burstcoin mining, has several advantages compared to traditional mining mechanisms like Proof of Work (PoW) or Proof of Stake (PoS). </a:t>
            </a:r>
          </a:p>
          <a:p>
            <a:pPr algn="l">
              <a:lnSpc>
                <a:spcPts val="3143"/>
              </a:lnSpc>
            </a:pPr>
          </a:p>
          <a:p>
            <a:pPr algn="l">
              <a:lnSpc>
                <a:spcPts val="3143"/>
              </a:lnSpc>
            </a:pPr>
            <a:r>
              <a:rPr lang="en-US" sz="2245" b="true">
                <a:solidFill>
                  <a:srgbClr val="F4ECCB"/>
                </a:solidFill>
                <a:latin typeface="Canva Sans Bold"/>
                <a:ea typeface="Canva Sans Bold"/>
                <a:cs typeface="Canva Sans Bold"/>
                <a:sym typeface="Canva Sans Bold"/>
              </a:rPr>
              <a:t>Here are the main advantage :</a:t>
            </a:r>
          </a:p>
          <a:p>
            <a:pPr algn="l">
              <a:lnSpc>
                <a:spcPts val="3143"/>
              </a:lnSpc>
            </a:pPr>
          </a:p>
          <a:p>
            <a:pPr algn="l">
              <a:lnSpc>
                <a:spcPts val="3143"/>
              </a:lnSpc>
            </a:pPr>
            <a:r>
              <a:rPr lang="en-US" sz="2245" b="true">
                <a:solidFill>
                  <a:srgbClr val="F4ECCB"/>
                </a:solidFill>
                <a:latin typeface="Canva Sans Bold"/>
                <a:ea typeface="Canva Sans Bold"/>
                <a:cs typeface="Canva Sans Bold"/>
                <a:sym typeface="Canva Sans Bold"/>
              </a:rPr>
              <a:t>1. Energy Efficiency</a:t>
            </a:r>
          </a:p>
          <a:p>
            <a:pPr algn="l">
              <a:lnSpc>
                <a:spcPts val="3143"/>
              </a:lnSpc>
            </a:pPr>
            <a:r>
              <a:rPr lang="en-US" sz="2245" b="true">
                <a:solidFill>
                  <a:srgbClr val="F4ECCB"/>
                </a:solidFill>
                <a:latin typeface="Canva Sans Bold"/>
                <a:ea typeface="Canva Sans Bold"/>
                <a:cs typeface="Canva Sans Bold"/>
                <a:sym typeface="Canva Sans Bold"/>
              </a:rPr>
              <a:t>2. Lower Hardware Requirements</a:t>
            </a:r>
          </a:p>
          <a:p>
            <a:pPr algn="l">
              <a:lnSpc>
                <a:spcPts val="3143"/>
              </a:lnSpc>
            </a:pPr>
            <a:r>
              <a:rPr lang="en-US" sz="2245" b="true">
                <a:solidFill>
                  <a:srgbClr val="F4ECCB"/>
                </a:solidFill>
                <a:latin typeface="Canva Sans Bold"/>
                <a:ea typeface="Canva Sans Bold"/>
                <a:cs typeface="Canva Sans Bold"/>
                <a:sym typeface="Canva Sans Bold"/>
              </a:rPr>
              <a:t>3.Eco-Friendly</a:t>
            </a:r>
          </a:p>
          <a:p>
            <a:pPr algn="l">
              <a:lnSpc>
                <a:spcPts val="3143"/>
              </a:lnSpc>
            </a:pPr>
            <a:r>
              <a:rPr lang="en-US" sz="2245" b="true">
                <a:solidFill>
                  <a:srgbClr val="F4ECCB"/>
                </a:solidFill>
                <a:latin typeface="Canva Sans Bold"/>
                <a:ea typeface="Canva Sans Bold"/>
                <a:cs typeface="Canva Sans Bold"/>
                <a:sym typeface="Canva Sans Bold"/>
              </a:rPr>
              <a:t>4.Increased Accessibility</a:t>
            </a:r>
          </a:p>
          <a:p>
            <a:pPr algn="l">
              <a:lnSpc>
                <a:spcPts val="3143"/>
              </a:lnSpc>
            </a:pPr>
            <a:r>
              <a:rPr lang="en-US" sz="2245" b="true">
                <a:solidFill>
                  <a:srgbClr val="F4ECCB"/>
                </a:solidFill>
                <a:latin typeface="Canva Sans Bold"/>
                <a:ea typeface="Canva Sans Bold"/>
                <a:cs typeface="Canva Sans Bold"/>
                <a:sym typeface="Canva Sans Bold"/>
              </a:rPr>
              <a:t>5.Low Entry Barrier</a:t>
            </a:r>
          </a:p>
          <a:p>
            <a:pPr algn="l">
              <a:lnSpc>
                <a:spcPts val="1883"/>
              </a:lnSpc>
            </a:pPr>
          </a:p>
          <a:p>
            <a:pPr algn="l">
              <a:lnSpc>
                <a:spcPts val="2863"/>
              </a:lnSpc>
            </a:pPr>
          </a:p>
          <a:p>
            <a:pPr algn="l">
              <a:lnSpc>
                <a:spcPts val="2863"/>
              </a:lnSpc>
            </a:pPr>
            <a:r>
              <a:rPr lang="en-US" sz="2045" b="true">
                <a:solidFill>
                  <a:srgbClr val="F4ECCB"/>
                </a:solidFill>
                <a:latin typeface="Canva Sans Bold"/>
                <a:ea typeface="Canva Sans Bold"/>
                <a:cs typeface="Canva Sans Bold"/>
                <a:sym typeface="Canva Sans Bold"/>
              </a:rPr>
              <a:t>**Why use PoC mining ??</a:t>
            </a:r>
          </a:p>
          <a:p>
            <a:pPr algn="l">
              <a:lnSpc>
                <a:spcPts val="3029"/>
              </a:lnSpc>
            </a:pPr>
            <a:r>
              <a:rPr lang="en-US" sz="2163" b="true">
                <a:solidFill>
                  <a:srgbClr val="F4ECCB"/>
                </a:solidFill>
                <a:latin typeface="Canva Sans Bold"/>
                <a:ea typeface="Canva Sans Bold"/>
                <a:cs typeface="Canva Sans Bold"/>
                <a:sym typeface="Canva Sans Bold"/>
              </a:rPr>
              <a:t>Proof of Capacity (PoC) mining is a highly suitable method for those seeking a sustainable, cost-effective, and accessible approach to blockchain mining. Unlike energy-intensive methods like Proof of Work (PoW), PoC relies on utilizing hard drive storage space rather than high-powered GPUs or ASICs. This makes it significantly more energy-efficient, eco-friendly, and affordable. The low cost of entry, as standard hard drives are widely available and inexpensive, allows individuals with minimal technical expertise to participate. Furthermore, PoC mining promotes decentralization by enabling more users to contribute to the network without relying on expensive setups, reducing the dominance of large-scale mining farms.</a:t>
            </a:r>
          </a:p>
          <a:p>
            <a:pPr algn="l">
              <a:lnSpc>
                <a:spcPts val="2137"/>
              </a:lnSpc>
            </a:pPr>
          </a:p>
          <a:p>
            <a:pPr algn="l">
              <a:lnSpc>
                <a:spcPts val="1883"/>
              </a:lnSpc>
            </a:pPr>
          </a:p>
          <a:p>
            <a:pPr algn="l">
              <a:lnSpc>
                <a:spcPts val="1883"/>
              </a:lnSpc>
            </a:pPr>
          </a:p>
          <a:p>
            <a:pPr algn="l">
              <a:lnSpc>
                <a:spcPts val="1883"/>
              </a:lnSpc>
            </a:pPr>
          </a:p>
          <a:p>
            <a:pPr algn="l">
              <a:lnSpc>
                <a:spcPts val="1883"/>
              </a:lnSpc>
            </a:pPr>
          </a:p>
        </p:txBody>
      </p:sp>
      <p:sp>
        <p:nvSpPr>
          <p:cNvPr name="TextBox 3" id="3"/>
          <p:cNvSpPr txBox="true"/>
          <p:nvPr/>
        </p:nvSpPr>
        <p:spPr>
          <a:xfrm rot="0">
            <a:off x="1863548" y="1263039"/>
            <a:ext cx="10770777" cy="1110525"/>
          </a:xfrm>
          <a:prstGeom prst="rect">
            <a:avLst/>
          </a:prstGeom>
        </p:spPr>
        <p:txBody>
          <a:bodyPr anchor="t" rtlCol="false" tIns="0" lIns="0" bIns="0" rIns="0">
            <a:spAutoFit/>
          </a:bodyPr>
          <a:lstStyle/>
          <a:p>
            <a:pPr algn="ctr">
              <a:lnSpc>
                <a:spcPts val="9139"/>
              </a:lnSpc>
            </a:pPr>
            <a:r>
              <a:rPr lang="en-US" b="true" sz="6528">
                <a:solidFill>
                  <a:srgbClr val="F4ECCB"/>
                </a:solidFill>
                <a:latin typeface="Canva Sans Bold"/>
                <a:ea typeface="Canva Sans Bold"/>
                <a:cs typeface="Canva Sans Bold"/>
                <a:sym typeface="Canva Sans Bold"/>
              </a:rPr>
              <a:t>Advantages of PoC</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459061"/>
            <a:ext cx="376938" cy="434625"/>
          </a:xfrm>
          <a:custGeom>
            <a:avLst/>
            <a:gdLst/>
            <a:ahLst/>
            <a:cxnLst/>
            <a:rect r="r" b="b" t="t" l="l"/>
            <a:pathLst>
              <a:path h="434625" w="376938">
                <a:moveTo>
                  <a:pt x="0" y="0"/>
                </a:moveTo>
                <a:lnTo>
                  <a:pt x="376938" y="0"/>
                </a:lnTo>
                <a:lnTo>
                  <a:pt x="376938" y="434625"/>
                </a:lnTo>
                <a:lnTo>
                  <a:pt x="0" y="434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13277234" y="9258300"/>
            <a:ext cx="5632449" cy="1907807"/>
          </a:xfrm>
          <a:custGeom>
            <a:avLst/>
            <a:gdLst/>
            <a:ahLst/>
            <a:cxnLst/>
            <a:rect r="r" b="b" t="t" l="l"/>
            <a:pathLst>
              <a:path h="1907807" w="5632449">
                <a:moveTo>
                  <a:pt x="0" y="0"/>
                </a:moveTo>
                <a:lnTo>
                  <a:pt x="5632449" y="0"/>
                </a:lnTo>
                <a:lnTo>
                  <a:pt x="5632449" y="1907807"/>
                </a:lnTo>
                <a:lnTo>
                  <a:pt x="0" y="1907807"/>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4" id="4"/>
          <p:cNvSpPr/>
          <p:nvPr/>
        </p:nvSpPr>
        <p:spPr>
          <a:xfrm flipH="true" flipV="false" rot="0">
            <a:off x="-687251" y="-879107"/>
            <a:ext cx="5632449" cy="1907807"/>
          </a:xfrm>
          <a:custGeom>
            <a:avLst/>
            <a:gdLst/>
            <a:ahLst/>
            <a:cxnLst/>
            <a:rect r="r" b="b" t="t" l="l"/>
            <a:pathLst>
              <a:path h="1907807" w="5632449">
                <a:moveTo>
                  <a:pt x="5632449" y="0"/>
                </a:moveTo>
                <a:lnTo>
                  <a:pt x="0" y="0"/>
                </a:lnTo>
                <a:lnTo>
                  <a:pt x="0" y="1907807"/>
                </a:lnTo>
                <a:lnTo>
                  <a:pt x="5632449" y="1907807"/>
                </a:lnTo>
                <a:lnTo>
                  <a:pt x="5632449"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5" id="5"/>
          <p:cNvGrpSpPr/>
          <p:nvPr/>
        </p:nvGrpSpPr>
        <p:grpSpPr>
          <a:xfrm rot="0">
            <a:off x="9842842" y="-346283"/>
            <a:ext cx="7885214" cy="9604583"/>
            <a:chOff x="0" y="0"/>
            <a:chExt cx="5176759" cy="6305550"/>
          </a:xfrm>
        </p:grpSpPr>
        <p:sp>
          <p:nvSpPr>
            <p:cNvPr name="Freeform 6" id="6"/>
            <p:cNvSpPr/>
            <p:nvPr/>
          </p:nvSpPr>
          <p:spPr>
            <a:xfrm flipH="false" flipV="false" rot="0">
              <a:off x="0" y="0"/>
              <a:ext cx="5176758" cy="6305550"/>
            </a:xfrm>
            <a:custGeom>
              <a:avLst/>
              <a:gdLst/>
              <a:ahLst/>
              <a:cxnLst/>
              <a:rect r="r" b="b" t="t" l="l"/>
              <a:pathLst>
                <a:path h="6305550" w="5176758">
                  <a:moveTo>
                    <a:pt x="0" y="0"/>
                  </a:moveTo>
                  <a:lnTo>
                    <a:pt x="5176758" y="594360"/>
                  </a:lnTo>
                  <a:lnTo>
                    <a:pt x="3927501" y="6305550"/>
                  </a:lnTo>
                  <a:lnTo>
                    <a:pt x="1233053" y="5552440"/>
                  </a:lnTo>
                  <a:lnTo>
                    <a:pt x="1249258" y="4930140"/>
                  </a:lnTo>
                  <a:lnTo>
                    <a:pt x="229816" y="4716780"/>
                  </a:lnTo>
                  <a:close/>
                </a:path>
              </a:pathLst>
            </a:custGeom>
            <a:blipFill>
              <a:blip r:embed="rId6"/>
              <a:stretch>
                <a:fillRect l="-5046" t="0" r="-5046" b="0"/>
              </a:stretch>
            </a:blipFill>
          </p:spPr>
        </p:sp>
      </p:grpSp>
      <p:sp>
        <p:nvSpPr>
          <p:cNvPr name="TextBox 7" id="7"/>
          <p:cNvSpPr txBox="true"/>
          <p:nvPr/>
        </p:nvSpPr>
        <p:spPr>
          <a:xfrm rot="0">
            <a:off x="1028700" y="2268992"/>
            <a:ext cx="8604592" cy="1463674"/>
          </a:xfrm>
          <a:prstGeom prst="rect">
            <a:avLst/>
          </a:prstGeom>
        </p:spPr>
        <p:txBody>
          <a:bodyPr anchor="t" rtlCol="false" tIns="0" lIns="0" bIns="0" rIns="0">
            <a:spAutoFit/>
          </a:bodyPr>
          <a:lstStyle/>
          <a:p>
            <a:pPr algn="just">
              <a:lnSpc>
                <a:spcPts val="11200"/>
              </a:lnSpc>
            </a:pPr>
            <a:r>
              <a:rPr lang="en-US" sz="8000" b="true">
                <a:solidFill>
                  <a:srgbClr val="F4ECCB"/>
                </a:solidFill>
                <a:latin typeface="Telegraf Bold"/>
                <a:ea typeface="Telegraf Bold"/>
                <a:cs typeface="Telegraf Bold"/>
                <a:sym typeface="Telegraf Bold"/>
              </a:rPr>
              <a:t>Transaction</a:t>
            </a:r>
          </a:p>
        </p:txBody>
      </p:sp>
      <p:sp>
        <p:nvSpPr>
          <p:cNvPr name="TextBox 8" id="8"/>
          <p:cNvSpPr txBox="true"/>
          <p:nvPr/>
        </p:nvSpPr>
        <p:spPr>
          <a:xfrm rot="0">
            <a:off x="1028700" y="3274977"/>
            <a:ext cx="4572000" cy="1463674"/>
          </a:xfrm>
          <a:prstGeom prst="rect">
            <a:avLst/>
          </a:prstGeom>
        </p:spPr>
        <p:txBody>
          <a:bodyPr anchor="t" rtlCol="false" tIns="0" lIns="0" bIns="0" rIns="0">
            <a:spAutoFit/>
          </a:bodyPr>
          <a:lstStyle/>
          <a:p>
            <a:pPr algn="just">
              <a:lnSpc>
                <a:spcPts val="11200"/>
              </a:lnSpc>
            </a:pPr>
            <a:r>
              <a:rPr lang="en-US" sz="8000">
                <a:solidFill>
                  <a:srgbClr val="F4ECCB"/>
                </a:solidFill>
                <a:latin typeface="Telegraf"/>
                <a:ea typeface="Telegraf"/>
                <a:cs typeface="Telegraf"/>
                <a:sym typeface="Telegraf"/>
              </a:rPr>
              <a:t>Process</a:t>
            </a:r>
          </a:p>
        </p:txBody>
      </p:sp>
      <p:sp>
        <p:nvSpPr>
          <p:cNvPr name="TextBox 9" id="9"/>
          <p:cNvSpPr txBox="true"/>
          <p:nvPr/>
        </p:nvSpPr>
        <p:spPr>
          <a:xfrm rot="0">
            <a:off x="828302" y="5172075"/>
            <a:ext cx="7313293" cy="3872230"/>
          </a:xfrm>
          <a:prstGeom prst="rect">
            <a:avLst/>
          </a:prstGeom>
        </p:spPr>
        <p:txBody>
          <a:bodyPr anchor="t" rtlCol="false" tIns="0" lIns="0" bIns="0" rIns="0">
            <a:spAutoFit/>
          </a:bodyPr>
          <a:lstStyle/>
          <a:p>
            <a:pPr algn="just">
              <a:lnSpc>
                <a:spcPts val="2060"/>
              </a:lnSpc>
            </a:pPr>
            <a:r>
              <a:rPr lang="en-US" b="true" sz="2000" spc="-70">
                <a:solidFill>
                  <a:srgbClr val="F4ECCB"/>
                </a:solidFill>
                <a:latin typeface="DM Sans Bold"/>
                <a:ea typeface="DM Sans Bold"/>
                <a:cs typeface="DM Sans Bold"/>
                <a:sym typeface="DM Sans Bold"/>
              </a:rPr>
              <a:t>"Crypto Coin Transaction" form where users can select a cryptocurrency, enter the amount, choose a transaction type (send), input the recipient's address, and optionally include a message. Users can submit the transaction or seek help through the provided contact support link.</a:t>
            </a:r>
          </a:p>
          <a:p>
            <a:pPr algn="just">
              <a:lnSpc>
                <a:spcPts val="2060"/>
              </a:lnSpc>
            </a:pPr>
          </a:p>
          <a:p>
            <a:pPr algn="just">
              <a:lnSpc>
                <a:spcPts val="2060"/>
              </a:lnSpc>
            </a:pPr>
            <a:r>
              <a:rPr lang="en-US" b="true" sz="2000" spc="-70">
                <a:solidFill>
                  <a:srgbClr val="F4ECCB"/>
                </a:solidFill>
                <a:latin typeface="DM Sans Bold"/>
                <a:ea typeface="DM Sans Bold"/>
                <a:cs typeface="DM Sans Bold"/>
                <a:sym typeface="DM Sans Bold"/>
              </a:rPr>
              <a:t>“RatCoin wallet” interface displaying the user's balance, seed phrase, and multiple addresses. It provides options to mine RatCoin, send RatCoin by entering a recipient address, and view transaction history.</a:t>
            </a:r>
          </a:p>
          <a:p>
            <a:pPr algn="just">
              <a:lnSpc>
                <a:spcPts val="2060"/>
              </a:lnSpc>
            </a:pPr>
          </a:p>
          <a:p>
            <a:pPr algn="just">
              <a:lnSpc>
                <a:spcPts val="2060"/>
              </a:lnSpc>
            </a:pPr>
          </a:p>
          <a:p>
            <a:pPr algn="just">
              <a:lnSpc>
                <a:spcPts val="2060"/>
              </a:lnSpc>
            </a:pPr>
          </a:p>
          <a:p>
            <a:pPr algn="just">
              <a:lnSpc>
                <a:spcPts val="2060"/>
              </a:lnSpc>
            </a:pPr>
          </a:p>
          <a:p>
            <a:pPr algn="just">
              <a:lnSpc>
                <a:spcPts val="206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399584"/>
            <a:ext cx="376938" cy="434625"/>
          </a:xfrm>
          <a:custGeom>
            <a:avLst/>
            <a:gdLst/>
            <a:ahLst/>
            <a:cxnLst/>
            <a:rect r="r" b="b" t="t" l="l"/>
            <a:pathLst>
              <a:path h="434625" w="376938">
                <a:moveTo>
                  <a:pt x="0" y="0"/>
                </a:moveTo>
                <a:lnTo>
                  <a:pt x="376938" y="0"/>
                </a:lnTo>
                <a:lnTo>
                  <a:pt x="376938" y="434625"/>
                </a:lnTo>
                <a:lnTo>
                  <a:pt x="0" y="434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541370">
            <a:off x="8089658" y="630061"/>
            <a:ext cx="13942641" cy="9983232"/>
            <a:chOff x="0" y="0"/>
            <a:chExt cx="6571159" cy="4705092"/>
          </a:xfrm>
        </p:grpSpPr>
        <p:sp>
          <p:nvSpPr>
            <p:cNvPr name="Freeform 4" id="4"/>
            <p:cNvSpPr/>
            <p:nvPr/>
          </p:nvSpPr>
          <p:spPr>
            <a:xfrm flipH="false" flipV="false" rot="-5598000">
              <a:off x="755645" y="-901237"/>
              <a:ext cx="4724000" cy="6664600"/>
            </a:xfrm>
            <a:custGeom>
              <a:avLst/>
              <a:gdLst/>
              <a:ahLst/>
              <a:cxnLst/>
              <a:rect r="r" b="b" t="t" l="l"/>
              <a:pathLst>
                <a:path h="6664600" w="4724000">
                  <a:moveTo>
                    <a:pt x="9693" y="6091991"/>
                  </a:moveTo>
                  <a:cubicBezTo>
                    <a:pt x="0" y="6260103"/>
                    <a:pt x="106846" y="6404268"/>
                    <a:pt x="247128" y="6412357"/>
                  </a:cubicBezTo>
                  <a:lnTo>
                    <a:pt x="4481542" y="6656512"/>
                  </a:lnTo>
                  <a:cubicBezTo>
                    <a:pt x="4621824" y="6664600"/>
                    <a:pt x="4724000" y="6535421"/>
                    <a:pt x="4701166" y="6369166"/>
                  </a:cubicBezTo>
                  <a:lnTo>
                    <a:pt x="3985561" y="261048"/>
                  </a:lnTo>
                  <a:cubicBezTo>
                    <a:pt x="3966103" y="94854"/>
                    <a:pt x="3839169" y="0"/>
                    <a:pt x="3703653" y="46253"/>
                  </a:cubicBezTo>
                  <a:lnTo>
                    <a:pt x="535155" y="1168133"/>
                  </a:lnTo>
                  <a:cubicBezTo>
                    <a:pt x="399535" y="1216182"/>
                    <a:pt x="280750" y="1392938"/>
                    <a:pt x="271057" y="1561051"/>
                  </a:cubicBezTo>
                  <a:lnTo>
                    <a:pt x="9693" y="6091991"/>
                  </a:lnTo>
                  <a:close/>
                </a:path>
              </a:pathLst>
            </a:custGeom>
            <a:blipFill>
              <a:blip r:embed="rId4"/>
              <a:stretch>
                <a:fillRect l="-9973" t="-8900" r="-161712" b="-175"/>
              </a:stretch>
            </a:blipFill>
          </p:spPr>
        </p:sp>
      </p:grpSp>
      <p:sp>
        <p:nvSpPr>
          <p:cNvPr name="Freeform 5" id="5"/>
          <p:cNvSpPr/>
          <p:nvPr/>
        </p:nvSpPr>
        <p:spPr>
          <a:xfrm flipH="false" flipV="false" rot="0">
            <a:off x="13626565" y="9258300"/>
            <a:ext cx="5632449" cy="1907807"/>
          </a:xfrm>
          <a:custGeom>
            <a:avLst/>
            <a:gdLst/>
            <a:ahLst/>
            <a:cxnLst/>
            <a:rect r="r" b="b" t="t" l="l"/>
            <a:pathLst>
              <a:path h="1907807" w="5632449">
                <a:moveTo>
                  <a:pt x="0" y="0"/>
                </a:moveTo>
                <a:lnTo>
                  <a:pt x="5632449" y="0"/>
                </a:lnTo>
                <a:lnTo>
                  <a:pt x="5632449" y="1907807"/>
                </a:lnTo>
                <a:lnTo>
                  <a:pt x="0" y="1907807"/>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6" id="6"/>
          <p:cNvSpPr/>
          <p:nvPr/>
        </p:nvSpPr>
        <p:spPr>
          <a:xfrm flipH="true" flipV="false" rot="0">
            <a:off x="-1410586" y="-879107"/>
            <a:ext cx="5632449" cy="1907807"/>
          </a:xfrm>
          <a:custGeom>
            <a:avLst/>
            <a:gdLst/>
            <a:ahLst/>
            <a:cxnLst/>
            <a:rect r="r" b="b" t="t" l="l"/>
            <a:pathLst>
              <a:path h="1907807" w="5632449">
                <a:moveTo>
                  <a:pt x="5632449" y="0"/>
                </a:moveTo>
                <a:lnTo>
                  <a:pt x="0" y="0"/>
                </a:lnTo>
                <a:lnTo>
                  <a:pt x="0" y="1907807"/>
                </a:lnTo>
                <a:lnTo>
                  <a:pt x="5632449" y="1907807"/>
                </a:lnTo>
                <a:lnTo>
                  <a:pt x="5632449"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7" id="7"/>
          <p:cNvGrpSpPr/>
          <p:nvPr/>
        </p:nvGrpSpPr>
        <p:grpSpPr>
          <a:xfrm rot="0">
            <a:off x="16442789" y="1028700"/>
            <a:ext cx="2063256" cy="1031628"/>
            <a:chOff x="0" y="0"/>
            <a:chExt cx="812800" cy="406400"/>
          </a:xfrm>
        </p:grpSpPr>
        <p:sp>
          <p:nvSpPr>
            <p:cNvPr name="Freeform 8" id="8"/>
            <p:cNvSpPr/>
            <p:nvPr/>
          </p:nvSpPr>
          <p:spPr>
            <a:xfrm flipH="false" flipV="false" rot="0">
              <a:off x="0" y="0"/>
              <a:ext cx="812800" cy="406400"/>
            </a:xfrm>
            <a:custGeom>
              <a:avLst/>
              <a:gdLst/>
              <a:ahLst/>
              <a:cxnLst/>
              <a:rect r="r" b="b" t="t" l="l"/>
              <a:pathLst>
                <a:path h="406400" w="812800">
                  <a:moveTo>
                    <a:pt x="609600" y="0"/>
                  </a:moveTo>
                  <a:cubicBezTo>
                    <a:pt x="721830" y="0"/>
                    <a:pt x="812800" y="90970"/>
                    <a:pt x="812800" y="203200"/>
                  </a:cubicBezTo>
                  <a:cubicBezTo>
                    <a:pt x="812800" y="315430"/>
                    <a:pt x="721830" y="406400"/>
                    <a:pt x="609600" y="406400"/>
                  </a:cubicBezTo>
                  <a:lnTo>
                    <a:pt x="203200" y="406400"/>
                  </a:lnTo>
                  <a:cubicBezTo>
                    <a:pt x="90970" y="406400"/>
                    <a:pt x="0" y="315430"/>
                    <a:pt x="0" y="203200"/>
                  </a:cubicBezTo>
                  <a:cubicBezTo>
                    <a:pt x="0" y="90970"/>
                    <a:pt x="90970" y="0"/>
                    <a:pt x="203200" y="0"/>
                  </a:cubicBezTo>
                  <a:lnTo>
                    <a:pt x="609600" y="0"/>
                  </a:lnTo>
                </a:path>
              </a:pathLst>
            </a:custGeom>
            <a:blipFill>
              <a:blip r:embed="rId7"/>
              <a:stretch>
                <a:fillRect l="0" t="-10810" r="0" b="-10810"/>
              </a:stretch>
            </a:blipFill>
          </p:spPr>
        </p:sp>
      </p:grpSp>
      <p:sp>
        <p:nvSpPr>
          <p:cNvPr name="TextBox 9" id="9"/>
          <p:cNvSpPr txBox="true"/>
          <p:nvPr/>
        </p:nvSpPr>
        <p:spPr>
          <a:xfrm rot="0">
            <a:off x="1028700" y="2024709"/>
            <a:ext cx="7889989" cy="1108891"/>
          </a:xfrm>
          <a:prstGeom prst="rect">
            <a:avLst/>
          </a:prstGeom>
        </p:spPr>
        <p:txBody>
          <a:bodyPr anchor="t" rtlCol="false" tIns="0" lIns="0" bIns="0" rIns="0">
            <a:spAutoFit/>
          </a:bodyPr>
          <a:lstStyle/>
          <a:p>
            <a:pPr algn="just">
              <a:lnSpc>
                <a:spcPts val="8546"/>
              </a:lnSpc>
            </a:pPr>
            <a:r>
              <a:rPr lang="en-US" sz="6104">
                <a:solidFill>
                  <a:srgbClr val="F4ECCB"/>
                </a:solidFill>
                <a:latin typeface="Telegraf"/>
                <a:ea typeface="Telegraf"/>
                <a:cs typeface="Telegraf"/>
                <a:sym typeface="Telegraf"/>
              </a:rPr>
              <a:t>Exchange Features</a:t>
            </a:r>
          </a:p>
        </p:txBody>
      </p:sp>
      <p:sp>
        <p:nvSpPr>
          <p:cNvPr name="TextBox 10" id="10"/>
          <p:cNvSpPr txBox="true"/>
          <p:nvPr/>
        </p:nvSpPr>
        <p:spPr>
          <a:xfrm rot="0">
            <a:off x="1028700" y="4179680"/>
            <a:ext cx="8115300" cy="3366516"/>
          </a:xfrm>
          <a:prstGeom prst="rect">
            <a:avLst/>
          </a:prstGeom>
        </p:spPr>
        <p:txBody>
          <a:bodyPr anchor="t" rtlCol="false" tIns="0" lIns="0" bIns="0" rIns="0">
            <a:spAutoFit/>
          </a:bodyPr>
          <a:lstStyle/>
          <a:p>
            <a:pPr algn="just" marL="518160" indent="-259080" lvl="1">
              <a:lnSpc>
                <a:spcPts val="2472"/>
              </a:lnSpc>
              <a:buFont typeface="Arial"/>
              <a:buChar char="•"/>
            </a:pPr>
            <a:r>
              <a:rPr lang="en-US" b="true" sz="2400" spc="-84">
                <a:solidFill>
                  <a:srgbClr val="F4ECCB"/>
                </a:solidFill>
                <a:latin typeface="DM Sans Bold"/>
                <a:ea typeface="DM Sans Bold"/>
                <a:cs typeface="DM Sans Bold"/>
                <a:sym typeface="DM Sans Bold"/>
              </a:rPr>
              <a:t>Seamless Crypto Swaps:</a:t>
            </a:r>
          </a:p>
          <a:p>
            <a:pPr algn="just" marL="518160" indent="-259080" lvl="1">
              <a:lnSpc>
                <a:spcPts val="2472"/>
              </a:lnSpc>
              <a:buFont typeface="Arial"/>
              <a:buChar char="•"/>
            </a:pPr>
            <a:r>
              <a:rPr lang="en-US" b="true" sz="2400" spc="-84">
                <a:solidFill>
                  <a:srgbClr val="F4ECCB"/>
                </a:solidFill>
                <a:latin typeface="DM Sans Bold"/>
                <a:ea typeface="DM Sans Bold"/>
                <a:cs typeface="DM Sans Bold"/>
                <a:sym typeface="DM Sans Bold"/>
              </a:rPr>
              <a:t>Exchange any crypto to BTC, Ethereum, USDT, andmore.</a:t>
            </a:r>
          </a:p>
          <a:p>
            <a:pPr algn="just" marL="518160" indent="-259080" lvl="1">
              <a:lnSpc>
                <a:spcPts val="2472"/>
              </a:lnSpc>
              <a:buFont typeface="Arial"/>
              <a:buChar char="•"/>
            </a:pPr>
            <a:r>
              <a:rPr lang="en-US" b="true" sz="2400" spc="-84">
                <a:solidFill>
                  <a:srgbClr val="F4ECCB"/>
                </a:solidFill>
                <a:latin typeface="DM Sans Bold"/>
                <a:ea typeface="DM Sans Bold"/>
                <a:cs typeface="DM Sans Bold"/>
                <a:sym typeface="DM Sans Bold"/>
              </a:rPr>
              <a:t>Multiple Wallet Integration:</a:t>
            </a:r>
          </a:p>
          <a:p>
            <a:pPr algn="just" marL="518160" indent="-259080" lvl="1">
              <a:lnSpc>
                <a:spcPts val="2472"/>
              </a:lnSpc>
              <a:buFont typeface="Arial"/>
              <a:buChar char="•"/>
            </a:pPr>
            <a:r>
              <a:rPr lang="en-US" b="true" sz="2400" spc="-84">
                <a:solidFill>
                  <a:srgbClr val="F4ECCB"/>
                </a:solidFill>
                <a:latin typeface="DM Sans Bold"/>
                <a:ea typeface="DM Sans Bold"/>
                <a:cs typeface="DM Sans Bold"/>
                <a:sym typeface="DM Sans Bold"/>
              </a:rPr>
              <a:t>Supports Trust Wallet, MetaMask, Binance Wallet, and others.</a:t>
            </a:r>
          </a:p>
          <a:p>
            <a:pPr algn="just" marL="518160" indent="-259080" lvl="1">
              <a:lnSpc>
                <a:spcPts val="2472"/>
              </a:lnSpc>
              <a:buFont typeface="Arial"/>
              <a:buChar char="•"/>
            </a:pPr>
            <a:r>
              <a:rPr lang="en-US" b="true" sz="2400" spc="-84">
                <a:solidFill>
                  <a:srgbClr val="F4ECCB"/>
                </a:solidFill>
                <a:latin typeface="DM Sans Bold"/>
                <a:ea typeface="DM Sans Bold"/>
                <a:cs typeface="DM Sans Bold"/>
                <a:sym typeface="DM Sans Bold"/>
              </a:rPr>
              <a:t>Real-Time Conversion:</a:t>
            </a:r>
          </a:p>
          <a:p>
            <a:pPr algn="just" marL="518160" indent="-259080" lvl="1">
              <a:lnSpc>
                <a:spcPts val="2472"/>
              </a:lnSpc>
              <a:buFont typeface="Arial"/>
              <a:buChar char="•"/>
            </a:pPr>
            <a:r>
              <a:rPr lang="en-US" b="true" sz="2400" spc="-84">
                <a:solidFill>
                  <a:srgbClr val="F4ECCB"/>
                </a:solidFill>
                <a:latin typeface="DM Sans Bold"/>
                <a:ea typeface="DM Sans Bold"/>
                <a:cs typeface="DM Sans Bold"/>
                <a:sym typeface="DM Sans Bold"/>
              </a:rPr>
              <a:t>Live rates ensure accurate and transparent exchanges.</a:t>
            </a:r>
          </a:p>
          <a:p>
            <a:pPr algn="just" marL="518160" indent="-259080" lvl="1">
              <a:lnSpc>
                <a:spcPts val="2472"/>
              </a:lnSpc>
              <a:buFont typeface="Arial"/>
              <a:buChar char="•"/>
            </a:pPr>
            <a:r>
              <a:rPr lang="en-US" b="true" sz="2400" spc="-84">
                <a:solidFill>
                  <a:srgbClr val="F4ECCB"/>
                </a:solidFill>
                <a:latin typeface="DM Sans Bold"/>
                <a:ea typeface="DM Sans Bold"/>
                <a:cs typeface="DM Sans Bold"/>
                <a:sym typeface="DM Sans Bold"/>
              </a:rPr>
              <a:t>User-Friendly Interface:</a:t>
            </a:r>
          </a:p>
          <a:p>
            <a:pPr algn="just" marL="518160" indent="-259080" lvl="1">
              <a:lnSpc>
                <a:spcPts val="2472"/>
              </a:lnSpc>
              <a:buFont typeface="Arial"/>
              <a:buChar char="•"/>
            </a:pPr>
            <a:r>
              <a:rPr lang="en-US" b="true" sz="2400" spc="-84">
                <a:solidFill>
                  <a:srgbClr val="F4ECCB"/>
                </a:solidFill>
                <a:latin typeface="DM Sans Bold"/>
                <a:ea typeface="DM Sans Bold"/>
                <a:cs typeface="DM Sans Bold"/>
                <a:sym typeface="DM Sans Bold"/>
              </a:rPr>
              <a:t>Simplified process for quick and secure transactions.</a:t>
            </a:r>
          </a:p>
          <a:p>
            <a:pPr algn="just" marL="0" indent="0" lvl="0">
              <a:lnSpc>
                <a:spcPts val="2472"/>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gradFill rotWithShape="true">
          <a:gsLst>
            <a:gs pos="0">
              <a:srgbClr val="071828">
                <a:alpha val="100000"/>
              </a:srgbClr>
            </a:gs>
            <a:gs pos="100000">
              <a:srgbClr val="0DA696">
                <a:alpha val="100000"/>
              </a:srgbClr>
            </a:gs>
          </a:gsLst>
          <a:lin ang="5400000"/>
        </a:gradFill>
      </p:bgPr>
    </p:bg>
    <p:spTree>
      <p:nvGrpSpPr>
        <p:cNvPr id="1" name=""/>
        <p:cNvGrpSpPr/>
        <p:nvPr/>
      </p:nvGrpSpPr>
      <p:grpSpPr>
        <a:xfrm>
          <a:off x="0" y="0"/>
          <a:ext cx="0" cy="0"/>
          <a:chOff x="0" y="0"/>
          <a:chExt cx="0" cy="0"/>
        </a:xfrm>
      </p:grpSpPr>
      <p:sp>
        <p:nvSpPr>
          <p:cNvPr name="Freeform 2" id="2"/>
          <p:cNvSpPr/>
          <p:nvPr/>
        </p:nvSpPr>
        <p:spPr>
          <a:xfrm flipH="false" flipV="false" rot="0">
            <a:off x="1028700" y="1540118"/>
            <a:ext cx="376938" cy="434625"/>
          </a:xfrm>
          <a:custGeom>
            <a:avLst/>
            <a:gdLst/>
            <a:ahLst/>
            <a:cxnLst/>
            <a:rect r="r" b="b" t="t" l="l"/>
            <a:pathLst>
              <a:path h="434625" w="376938">
                <a:moveTo>
                  <a:pt x="0" y="0"/>
                </a:moveTo>
                <a:lnTo>
                  <a:pt x="376938" y="0"/>
                </a:lnTo>
                <a:lnTo>
                  <a:pt x="376938" y="434625"/>
                </a:lnTo>
                <a:lnTo>
                  <a:pt x="0" y="43462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0" y="6718073"/>
            <a:ext cx="18288000" cy="4685871"/>
            <a:chOff x="0" y="0"/>
            <a:chExt cx="9913104" cy="2540000"/>
          </a:xfrm>
        </p:grpSpPr>
        <p:sp>
          <p:nvSpPr>
            <p:cNvPr name="Freeform 4" id="4"/>
            <p:cNvSpPr/>
            <p:nvPr/>
          </p:nvSpPr>
          <p:spPr>
            <a:xfrm flipH="false" flipV="false" rot="0">
              <a:off x="0" y="0"/>
              <a:ext cx="9913103" cy="2540000"/>
            </a:xfrm>
            <a:custGeom>
              <a:avLst/>
              <a:gdLst/>
              <a:ahLst/>
              <a:cxnLst/>
              <a:rect r="r" b="b" t="t" l="l"/>
              <a:pathLst>
                <a:path h="2540000" w="9913103">
                  <a:moveTo>
                    <a:pt x="0" y="2159000"/>
                  </a:moveTo>
                  <a:lnTo>
                    <a:pt x="0" y="381000"/>
                  </a:lnTo>
                  <a:cubicBezTo>
                    <a:pt x="0" y="170180"/>
                    <a:pt x="265671" y="0"/>
                    <a:pt x="594786" y="0"/>
                  </a:cubicBezTo>
                  <a:lnTo>
                    <a:pt x="9318317" y="0"/>
                  </a:lnTo>
                  <a:cubicBezTo>
                    <a:pt x="9647433" y="0"/>
                    <a:pt x="9913103" y="170180"/>
                    <a:pt x="9913103" y="381000"/>
                  </a:cubicBezTo>
                  <a:lnTo>
                    <a:pt x="9913103" y="2159000"/>
                  </a:lnTo>
                  <a:cubicBezTo>
                    <a:pt x="9913103" y="2369820"/>
                    <a:pt x="9647433" y="2540000"/>
                    <a:pt x="9318317" y="2540000"/>
                  </a:cubicBezTo>
                  <a:lnTo>
                    <a:pt x="594786" y="2540000"/>
                  </a:lnTo>
                  <a:cubicBezTo>
                    <a:pt x="265671" y="2540000"/>
                    <a:pt x="0" y="2369820"/>
                    <a:pt x="0" y="2159000"/>
                  </a:cubicBezTo>
                  <a:close/>
                </a:path>
              </a:pathLst>
            </a:custGeom>
            <a:blipFill>
              <a:blip r:embed="rId4"/>
              <a:stretch>
                <a:fillRect l="0" t="-4" r="0" b="-4"/>
              </a:stretch>
            </a:blipFill>
          </p:spPr>
        </p:sp>
      </p:grpSp>
      <p:sp>
        <p:nvSpPr>
          <p:cNvPr name="Freeform 5" id="5"/>
          <p:cNvSpPr/>
          <p:nvPr/>
        </p:nvSpPr>
        <p:spPr>
          <a:xfrm flipH="true" flipV="false" rot="0">
            <a:off x="-1410586" y="-879107"/>
            <a:ext cx="5632449" cy="1907807"/>
          </a:xfrm>
          <a:custGeom>
            <a:avLst/>
            <a:gdLst/>
            <a:ahLst/>
            <a:cxnLst/>
            <a:rect r="r" b="b" t="t" l="l"/>
            <a:pathLst>
              <a:path h="1907807" w="5632449">
                <a:moveTo>
                  <a:pt x="5632449" y="0"/>
                </a:moveTo>
                <a:lnTo>
                  <a:pt x="0" y="0"/>
                </a:lnTo>
                <a:lnTo>
                  <a:pt x="0" y="1907807"/>
                </a:lnTo>
                <a:lnTo>
                  <a:pt x="5632449" y="1907807"/>
                </a:lnTo>
                <a:lnTo>
                  <a:pt x="5632449"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5276715" y="1509780"/>
            <a:ext cx="7278932" cy="1463674"/>
          </a:xfrm>
          <a:prstGeom prst="rect">
            <a:avLst/>
          </a:prstGeom>
        </p:spPr>
        <p:txBody>
          <a:bodyPr anchor="t" rtlCol="false" tIns="0" lIns="0" bIns="0" rIns="0">
            <a:spAutoFit/>
          </a:bodyPr>
          <a:lstStyle/>
          <a:p>
            <a:pPr algn="just">
              <a:lnSpc>
                <a:spcPts val="11200"/>
              </a:lnSpc>
            </a:pPr>
            <a:r>
              <a:rPr lang="en-US" sz="8000" b="true">
                <a:solidFill>
                  <a:srgbClr val="F4ECCB"/>
                </a:solidFill>
                <a:latin typeface="Telegraf Bold"/>
                <a:ea typeface="Telegraf Bold"/>
                <a:cs typeface="Telegraf Bold"/>
                <a:sym typeface="Telegraf Bold"/>
              </a:rPr>
              <a:t>RAT Facilities</a:t>
            </a:r>
          </a:p>
        </p:txBody>
      </p:sp>
      <p:sp>
        <p:nvSpPr>
          <p:cNvPr name="TextBox 7" id="7"/>
          <p:cNvSpPr txBox="true"/>
          <p:nvPr/>
        </p:nvSpPr>
        <p:spPr>
          <a:xfrm rot="0">
            <a:off x="2480981" y="4631477"/>
            <a:ext cx="3469917" cy="1572246"/>
          </a:xfrm>
          <a:prstGeom prst="rect">
            <a:avLst/>
          </a:prstGeom>
        </p:spPr>
        <p:txBody>
          <a:bodyPr anchor="t" rtlCol="false" tIns="0" lIns="0" bIns="0" rIns="0">
            <a:spAutoFit/>
          </a:bodyPr>
          <a:lstStyle/>
          <a:p>
            <a:pPr algn="just">
              <a:lnSpc>
                <a:spcPts val="1810"/>
              </a:lnSpc>
            </a:pPr>
            <a:r>
              <a:rPr lang="en-US" sz="1758" spc="-61">
                <a:solidFill>
                  <a:srgbClr val="F4ECCB"/>
                </a:solidFill>
                <a:latin typeface="DM Sans"/>
                <a:ea typeface="DM Sans"/>
                <a:cs typeface="DM Sans"/>
                <a:sym typeface="DM Sans"/>
              </a:rPr>
              <a:t>*Financial Inclusion*  </a:t>
            </a:r>
          </a:p>
          <a:p>
            <a:pPr algn="just">
              <a:lnSpc>
                <a:spcPts val="1810"/>
              </a:lnSpc>
            </a:pPr>
            <a:r>
              <a:rPr lang="en-US" sz="1758" spc="-61">
                <a:solidFill>
                  <a:srgbClr val="F4ECCB"/>
                </a:solidFill>
                <a:latin typeface="DM Sans"/>
                <a:ea typeface="DM Sans"/>
                <a:cs typeface="DM Sans"/>
                <a:sym typeface="DM Sans"/>
              </a:rPr>
              <a:t>Cryptocurrencies provide access to financial services for people without access to traditional banking, especially in underserved regions.  </a:t>
            </a:r>
          </a:p>
          <a:p>
            <a:pPr algn="just">
              <a:lnSpc>
                <a:spcPts val="1810"/>
              </a:lnSpc>
            </a:pPr>
          </a:p>
          <a:p>
            <a:pPr algn="just" marL="0" indent="0" lvl="0">
              <a:lnSpc>
                <a:spcPts val="1810"/>
              </a:lnSpc>
              <a:spcBef>
                <a:spcPct val="0"/>
              </a:spcBef>
            </a:pPr>
          </a:p>
        </p:txBody>
      </p:sp>
      <p:sp>
        <p:nvSpPr>
          <p:cNvPr name="TextBox 8" id="8"/>
          <p:cNvSpPr txBox="true"/>
          <p:nvPr/>
        </p:nvSpPr>
        <p:spPr>
          <a:xfrm rot="0">
            <a:off x="1028700" y="4494871"/>
            <a:ext cx="1642534" cy="1425778"/>
          </a:xfrm>
          <a:prstGeom prst="rect">
            <a:avLst/>
          </a:prstGeom>
        </p:spPr>
        <p:txBody>
          <a:bodyPr anchor="t" rtlCol="false" tIns="0" lIns="0" bIns="0" rIns="0">
            <a:spAutoFit/>
          </a:bodyPr>
          <a:lstStyle/>
          <a:p>
            <a:pPr algn="just">
              <a:lnSpc>
                <a:spcPts val="10938"/>
              </a:lnSpc>
            </a:pPr>
            <a:r>
              <a:rPr lang="en-US" sz="7813">
                <a:solidFill>
                  <a:srgbClr val="F4ECCB"/>
                </a:solidFill>
                <a:latin typeface="Telegraf"/>
                <a:ea typeface="Telegraf"/>
                <a:cs typeface="Telegraf"/>
                <a:sym typeface="Telegraf"/>
              </a:rPr>
              <a:t>01</a:t>
            </a:r>
          </a:p>
        </p:txBody>
      </p:sp>
      <p:sp>
        <p:nvSpPr>
          <p:cNvPr name="TextBox 9" id="9"/>
          <p:cNvSpPr txBox="true"/>
          <p:nvPr/>
        </p:nvSpPr>
        <p:spPr>
          <a:xfrm rot="0">
            <a:off x="2480981" y="3908140"/>
            <a:ext cx="3318848" cy="564279"/>
          </a:xfrm>
          <a:prstGeom prst="rect">
            <a:avLst/>
          </a:prstGeom>
        </p:spPr>
        <p:txBody>
          <a:bodyPr anchor="t" rtlCol="false" tIns="0" lIns="0" bIns="0" rIns="0">
            <a:spAutoFit/>
          </a:bodyPr>
          <a:lstStyle/>
          <a:p>
            <a:pPr algn="just">
              <a:lnSpc>
                <a:spcPts val="4319"/>
              </a:lnSpc>
            </a:pPr>
            <a:r>
              <a:rPr lang="en-US" sz="3085" b="true">
                <a:solidFill>
                  <a:srgbClr val="F4ECCB"/>
                </a:solidFill>
                <a:latin typeface="Telegraf Bold"/>
                <a:ea typeface="Telegraf Bold"/>
                <a:cs typeface="Telegraf Bold"/>
                <a:sym typeface="Telegraf Bold"/>
              </a:rPr>
              <a:t>Benefit 01</a:t>
            </a:r>
          </a:p>
        </p:txBody>
      </p:sp>
      <p:sp>
        <p:nvSpPr>
          <p:cNvPr name="TextBox 10" id="10"/>
          <p:cNvSpPr txBox="true"/>
          <p:nvPr/>
        </p:nvSpPr>
        <p:spPr>
          <a:xfrm rot="0">
            <a:off x="8135182" y="4631477"/>
            <a:ext cx="3469917" cy="1348980"/>
          </a:xfrm>
          <a:prstGeom prst="rect">
            <a:avLst/>
          </a:prstGeom>
        </p:spPr>
        <p:txBody>
          <a:bodyPr anchor="t" rtlCol="false" tIns="0" lIns="0" bIns="0" rIns="0">
            <a:spAutoFit/>
          </a:bodyPr>
          <a:lstStyle/>
          <a:p>
            <a:pPr algn="just">
              <a:lnSpc>
                <a:spcPts val="1810"/>
              </a:lnSpc>
            </a:pPr>
            <a:r>
              <a:rPr lang="en-US" sz="1758" spc="-61">
                <a:solidFill>
                  <a:srgbClr val="F4ECCB"/>
                </a:solidFill>
                <a:latin typeface="DM Sans"/>
                <a:ea typeface="DM Sans"/>
                <a:cs typeface="DM Sans"/>
                <a:sym typeface="DM Sans"/>
              </a:rPr>
              <a:t>*Transparency and Security*  </a:t>
            </a:r>
          </a:p>
          <a:p>
            <a:pPr algn="just" marL="0" indent="0" lvl="0">
              <a:lnSpc>
                <a:spcPts val="1810"/>
              </a:lnSpc>
              <a:spcBef>
                <a:spcPct val="0"/>
              </a:spcBef>
            </a:pPr>
            <a:r>
              <a:rPr lang="en-US" sz="1758" spc="-61">
                <a:solidFill>
                  <a:srgbClr val="F4ECCB"/>
                </a:solidFill>
                <a:latin typeface="DM Sans"/>
                <a:ea typeface="DM Sans"/>
                <a:cs typeface="DM Sans"/>
                <a:sym typeface="DM Sans"/>
              </a:rPr>
              <a:t>Transactions are recorded on a blockchain, a public ledger that is tamper-proof and transparent, ensuring secure and traceable operations.  </a:t>
            </a:r>
          </a:p>
        </p:txBody>
      </p:sp>
      <p:sp>
        <p:nvSpPr>
          <p:cNvPr name="TextBox 11" id="11"/>
          <p:cNvSpPr txBox="true"/>
          <p:nvPr/>
        </p:nvSpPr>
        <p:spPr>
          <a:xfrm rot="0">
            <a:off x="6682901" y="4494871"/>
            <a:ext cx="1642534" cy="1425778"/>
          </a:xfrm>
          <a:prstGeom prst="rect">
            <a:avLst/>
          </a:prstGeom>
        </p:spPr>
        <p:txBody>
          <a:bodyPr anchor="t" rtlCol="false" tIns="0" lIns="0" bIns="0" rIns="0">
            <a:spAutoFit/>
          </a:bodyPr>
          <a:lstStyle/>
          <a:p>
            <a:pPr algn="just">
              <a:lnSpc>
                <a:spcPts val="10938"/>
              </a:lnSpc>
            </a:pPr>
            <a:r>
              <a:rPr lang="en-US" sz="7813">
                <a:solidFill>
                  <a:srgbClr val="F4ECCB"/>
                </a:solidFill>
                <a:latin typeface="Telegraf"/>
                <a:ea typeface="Telegraf"/>
                <a:cs typeface="Telegraf"/>
                <a:sym typeface="Telegraf"/>
              </a:rPr>
              <a:t>02</a:t>
            </a:r>
          </a:p>
        </p:txBody>
      </p:sp>
      <p:sp>
        <p:nvSpPr>
          <p:cNvPr name="TextBox 12" id="12"/>
          <p:cNvSpPr txBox="true"/>
          <p:nvPr/>
        </p:nvSpPr>
        <p:spPr>
          <a:xfrm rot="0">
            <a:off x="8135182" y="3908140"/>
            <a:ext cx="3318848" cy="564279"/>
          </a:xfrm>
          <a:prstGeom prst="rect">
            <a:avLst/>
          </a:prstGeom>
        </p:spPr>
        <p:txBody>
          <a:bodyPr anchor="t" rtlCol="false" tIns="0" lIns="0" bIns="0" rIns="0">
            <a:spAutoFit/>
          </a:bodyPr>
          <a:lstStyle/>
          <a:p>
            <a:pPr algn="just">
              <a:lnSpc>
                <a:spcPts val="4319"/>
              </a:lnSpc>
            </a:pPr>
            <a:r>
              <a:rPr lang="en-US" sz="3085" b="true">
                <a:solidFill>
                  <a:srgbClr val="F4ECCB"/>
                </a:solidFill>
                <a:latin typeface="Telegraf Bold"/>
                <a:ea typeface="Telegraf Bold"/>
                <a:cs typeface="Telegraf Bold"/>
                <a:sym typeface="Telegraf Bold"/>
              </a:rPr>
              <a:t>Benefit 02</a:t>
            </a:r>
          </a:p>
        </p:txBody>
      </p:sp>
      <p:sp>
        <p:nvSpPr>
          <p:cNvPr name="TextBox 13" id="13"/>
          <p:cNvSpPr txBox="true"/>
          <p:nvPr/>
        </p:nvSpPr>
        <p:spPr>
          <a:xfrm rot="0">
            <a:off x="13789383" y="4631477"/>
            <a:ext cx="3469917" cy="1348980"/>
          </a:xfrm>
          <a:prstGeom prst="rect">
            <a:avLst/>
          </a:prstGeom>
        </p:spPr>
        <p:txBody>
          <a:bodyPr anchor="t" rtlCol="false" tIns="0" lIns="0" bIns="0" rIns="0">
            <a:spAutoFit/>
          </a:bodyPr>
          <a:lstStyle/>
          <a:p>
            <a:pPr algn="just">
              <a:lnSpc>
                <a:spcPts val="1810"/>
              </a:lnSpc>
            </a:pPr>
            <a:r>
              <a:rPr lang="en-US" sz="1758" spc="-61">
                <a:solidFill>
                  <a:srgbClr val="F4ECCB"/>
                </a:solidFill>
                <a:latin typeface="DM Sans"/>
                <a:ea typeface="DM Sans"/>
                <a:cs typeface="DM Sans"/>
                <a:sym typeface="DM Sans"/>
              </a:rPr>
              <a:t> *Privacy and Anonymity*  </a:t>
            </a:r>
          </a:p>
          <a:p>
            <a:pPr algn="just" marL="0" indent="0" lvl="0">
              <a:lnSpc>
                <a:spcPts val="1810"/>
              </a:lnSpc>
              <a:spcBef>
                <a:spcPct val="0"/>
              </a:spcBef>
            </a:pPr>
            <a:r>
              <a:rPr lang="en-US" sz="1758" spc="-61">
                <a:solidFill>
                  <a:srgbClr val="F4ECCB"/>
                </a:solidFill>
                <a:latin typeface="DM Sans"/>
                <a:ea typeface="DM Sans"/>
                <a:cs typeface="DM Sans"/>
                <a:sym typeface="DM Sans"/>
              </a:rPr>
              <a:t>Many cryptocurrencies offer enhanced privacy features, allowing users to conduct transactions without revealing personal information.  </a:t>
            </a:r>
          </a:p>
        </p:txBody>
      </p:sp>
      <p:sp>
        <p:nvSpPr>
          <p:cNvPr name="TextBox 14" id="14"/>
          <p:cNvSpPr txBox="true"/>
          <p:nvPr/>
        </p:nvSpPr>
        <p:spPr>
          <a:xfrm rot="0">
            <a:off x="12337101" y="4494871"/>
            <a:ext cx="1642534" cy="1425778"/>
          </a:xfrm>
          <a:prstGeom prst="rect">
            <a:avLst/>
          </a:prstGeom>
        </p:spPr>
        <p:txBody>
          <a:bodyPr anchor="t" rtlCol="false" tIns="0" lIns="0" bIns="0" rIns="0">
            <a:spAutoFit/>
          </a:bodyPr>
          <a:lstStyle/>
          <a:p>
            <a:pPr algn="just">
              <a:lnSpc>
                <a:spcPts val="10938"/>
              </a:lnSpc>
            </a:pPr>
            <a:r>
              <a:rPr lang="en-US" sz="7813">
                <a:solidFill>
                  <a:srgbClr val="F4ECCB"/>
                </a:solidFill>
                <a:latin typeface="Telegraf"/>
                <a:ea typeface="Telegraf"/>
                <a:cs typeface="Telegraf"/>
                <a:sym typeface="Telegraf"/>
              </a:rPr>
              <a:t>03</a:t>
            </a:r>
          </a:p>
        </p:txBody>
      </p:sp>
      <p:sp>
        <p:nvSpPr>
          <p:cNvPr name="TextBox 15" id="15"/>
          <p:cNvSpPr txBox="true"/>
          <p:nvPr/>
        </p:nvSpPr>
        <p:spPr>
          <a:xfrm rot="0">
            <a:off x="13789383" y="3908140"/>
            <a:ext cx="3318848" cy="564279"/>
          </a:xfrm>
          <a:prstGeom prst="rect">
            <a:avLst/>
          </a:prstGeom>
        </p:spPr>
        <p:txBody>
          <a:bodyPr anchor="t" rtlCol="false" tIns="0" lIns="0" bIns="0" rIns="0">
            <a:spAutoFit/>
          </a:bodyPr>
          <a:lstStyle/>
          <a:p>
            <a:pPr algn="just">
              <a:lnSpc>
                <a:spcPts val="4319"/>
              </a:lnSpc>
            </a:pPr>
            <a:r>
              <a:rPr lang="en-US" sz="3085" b="true">
                <a:solidFill>
                  <a:srgbClr val="F4ECCB"/>
                </a:solidFill>
                <a:latin typeface="Telegraf Bold"/>
                <a:ea typeface="Telegraf Bold"/>
                <a:cs typeface="Telegraf Bold"/>
                <a:sym typeface="Telegraf Bold"/>
              </a:rPr>
              <a:t>Benefit 03</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DAGdC0Nbi2k</dc:identifier>
  <dcterms:modified xsi:type="dcterms:W3CDTF">2011-08-01T06:04:30Z</dcterms:modified>
  <cp:revision>1</cp:revision>
  <dc:title>Green Gradient Modern Crypto Currency Presentation</dc:title>
</cp:coreProperties>
</file>

<file path=docProps/thumbnail.jpeg>
</file>